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2"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53"/>
    <p:restoredTop sz="95909"/>
  </p:normalViewPr>
  <p:slideViewPr>
    <p:cSldViewPr snapToGrid="0" snapToObjects="1">
      <p:cViewPr varScale="1">
        <p:scale>
          <a:sx n="90" d="100"/>
          <a:sy n="90" d="100"/>
        </p:scale>
        <p:origin x="232" y="5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image4.jpg>
</file>

<file path=ppt/media/image5.png>
</file>

<file path=ppt/media/image6.jp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8A87A34-81AB-432B-8DAE-1953F412C126}" type="datetimeFigureOut">
              <a:rPr lang="en-US" dirty="0"/>
              <a:pPr/>
              <a:t>1/10/21</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1/10/21</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1/10/21</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1/10/21</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8A87A34-81AB-432B-8DAE-1953F412C126}" type="datetimeFigureOut">
              <a:rPr lang="en-US" dirty="0"/>
              <a:t>1/10/21</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8A87A34-81AB-432B-8DAE-1953F412C126}" type="datetimeFigureOut">
              <a:rPr lang="en-US" dirty="0"/>
              <a:t>1/10/21</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1/10/21</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8A87A34-81AB-432B-8DAE-1953F412C126}" type="datetimeFigureOut">
              <a:rPr lang="en-US" dirty="0"/>
              <a:pPr/>
              <a:t>1/10/21</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IDEA-120/Course-Materials/blob/Spring2021/SCHEDULE.md"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anthology.rhizome.org/my-boyfriend-came-back-from-the-war"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hyperlink" Target="https://archive.nytimes.com/www.nytimes.com/library/cyber/mirapaul/121897mirapaul.html"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v2.nl/archive/works/the-web-stalker"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BDBA639-2A71-4A60-A71A-FF1836F546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5E208A8B-5EBD-4532-BE72-26414FA7CF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1" name="Freeform 5">
              <a:extLst>
                <a:ext uri="{FF2B5EF4-FFF2-40B4-BE49-F238E27FC236}">
                  <a16:creationId xmlns:a16="http://schemas.microsoft.com/office/drawing/2014/main" id="{15D09196-B338-4AB5-A71B-CFD5FFCA62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6">
              <a:extLst>
                <a:ext uri="{FF2B5EF4-FFF2-40B4-BE49-F238E27FC236}">
                  <a16:creationId xmlns:a16="http://schemas.microsoft.com/office/drawing/2014/main" id="{F50B4463-128A-4677-A285-C017E6C543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1D9B95CD-F023-4DFA-9678-1E02713F7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1DDF47A8-BE7B-43F3-A500-F5A4656D83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2DD394DE-76FB-42F8-85F2-FD436F4232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B95F2EFB-87E6-4400-AAF3-7EB8B4F15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1D463476-2BC7-418C-9D6F-51444B11A7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24011122-2495-478A-81BF-ABBDEA1DA8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C79E87C5-E5B3-476B-B539-FC9CF4A33B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956029CA-2B38-434D-9044-5FF3A1ECD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9514CFB6-E8DB-43DC-B1CD-9CC2D4B27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BD8C1FC8-E550-45BE-9F30-822BAB3781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D1646B5D-A7B7-41EC-9591-0E0C0F4F94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E2118E93-481E-4843-987E-378187AA37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77038464-F4E2-47EC-A87F-18469191E3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FB3BBEB1-E146-408F-95B7-EE2F269DE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C765B285-56EC-47FC-B116-274EBBD61A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CB4A6191-6913-42EA-905E-8A174AE2C9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8ADEEF92-F481-475A-845C-5E940F0D5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31" name="Freeform: Shape 30">
            <a:extLst>
              <a:ext uri="{FF2B5EF4-FFF2-40B4-BE49-F238E27FC236}">
                <a16:creationId xmlns:a16="http://schemas.microsoft.com/office/drawing/2014/main" id="{D9C506D7-84CB-4057-A44A-465313E785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31529">
            <a:off x="2173916" y="2448612"/>
            <a:ext cx="4418757" cy="4259609"/>
          </a:xfrm>
          <a:custGeom>
            <a:avLst/>
            <a:gdLst>
              <a:gd name="connsiteX0" fmla="*/ 404107 w 4507111"/>
              <a:gd name="connsiteY0" fmla="*/ 0 h 4344781"/>
              <a:gd name="connsiteX1" fmla="*/ 371857 w 4507111"/>
              <a:gd name="connsiteY1" fmla="*/ 117359 h 4344781"/>
              <a:gd name="connsiteX2" fmla="*/ 307833 w 4507111"/>
              <a:gd name="connsiteY2" fmla="*/ 632970 h 4344781"/>
              <a:gd name="connsiteX3" fmla="*/ 3569418 w 4507111"/>
              <a:gd name="connsiteY3" fmla="*/ 4141149 h 4344781"/>
              <a:gd name="connsiteX4" fmla="*/ 4440861 w 4507111"/>
              <a:gd name="connsiteY4" fmla="*/ 4332480 h 4344781"/>
              <a:gd name="connsiteX5" fmla="*/ 4507111 w 4507111"/>
              <a:gd name="connsiteY5" fmla="*/ 4341752 h 4344781"/>
              <a:gd name="connsiteX6" fmla="*/ 4296045 w 4507111"/>
              <a:gd name="connsiteY6" fmla="*/ 4344781 h 4344781"/>
              <a:gd name="connsiteX7" fmla="*/ 3749565 w 4507111"/>
              <a:gd name="connsiteY7" fmla="*/ 4321853 h 4344781"/>
              <a:gd name="connsiteX8" fmla="*/ 36764 w 4507111"/>
              <a:gd name="connsiteY8" fmla="*/ 1629794 h 4344781"/>
              <a:gd name="connsiteX9" fmla="*/ 300069 w 4507111"/>
              <a:gd name="connsiteY9" fmla="*/ 144750 h 434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7111" h="4344781">
                <a:moveTo>
                  <a:pt x="404107" y="0"/>
                </a:moveTo>
                <a:lnTo>
                  <a:pt x="371857" y="117359"/>
                </a:lnTo>
                <a:cubicBezTo>
                  <a:pt x="333827" y="278567"/>
                  <a:pt x="311875" y="450459"/>
                  <a:pt x="307833" y="632970"/>
                </a:cubicBezTo>
                <a:cubicBezTo>
                  <a:pt x="264711" y="2579752"/>
                  <a:pt x="2253987" y="3769243"/>
                  <a:pt x="3569418" y="4141149"/>
                </a:cubicBezTo>
                <a:cubicBezTo>
                  <a:pt x="3816061" y="4210881"/>
                  <a:pt x="4114807" y="4279754"/>
                  <a:pt x="4440861" y="4332480"/>
                </a:cubicBezTo>
                <a:lnTo>
                  <a:pt x="4507111" y="4341752"/>
                </a:lnTo>
                <a:lnTo>
                  <a:pt x="4296045" y="4344781"/>
                </a:lnTo>
                <a:cubicBezTo>
                  <a:pt x="4097363" y="4343711"/>
                  <a:pt x="3912623" y="4335104"/>
                  <a:pt x="3749565" y="4321853"/>
                </a:cubicBezTo>
                <a:cubicBezTo>
                  <a:pt x="2445102" y="4215850"/>
                  <a:pt x="356405" y="3466499"/>
                  <a:pt x="36764" y="1629794"/>
                </a:cubicBezTo>
                <a:cubicBezTo>
                  <a:pt x="-63123" y="1055823"/>
                  <a:pt x="45741" y="555869"/>
                  <a:pt x="300069" y="144750"/>
                </a:cubicBez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Oval 32">
            <a:extLst>
              <a:ext uri="{FF2B5EF4-FFF2-40B4-BE49-F238E27FC236}">
                <a16:creationId xmlns:a16="http://schemas.microsoft.com/office/drawing/2014/main" id="{7842FC68-61FD-4700-8A22-BB8B07188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54579" y="691977"/>
            <a:ext cx="7761923" cy="5343064"/>
          </a:xfrm>
          <a:custGeom>
            <a:avLst/>
            <a:gdLst>
              <a:gd name="connsiteX0" fmla="*/ 0 w 6428838"/>
              <a:gd name="connsiteY0" fmla="*/ 2579031 h 5158062"/>
              <a:gd name="connsiteX1" fmla="*/ 3214419 w 6428838"/>
              <a:gd name="connsiteY1" fmla="*/ 0 h 5158062"/>
              <a:gd name="connsiteX2" fmla="*/ 6428838 w 6428838"/>
              <a:gd name="connsiteY2" fmla="*/ 2579031 h 5158062"/>
              <a:gd name="connsiteX3" fmla="*/ 3214419 w 6428838"/>
              <a:gd name="connsiteY3" fmla="*/ 5158062 h 5158062"/>
              <a:gd name="connsiteX4" fmla="*/ 0 w 6428838"/>
              <a:gd name="connsiteY4" fmla="*/ 2579031 h 5158062"/>
              <a:gd name="connsiteX0" fmla="*/ 3321 w 6432159"/>
              <a:gd name="connsiteY0" fmla="*/ 2647125 h 5226156"/>
              <a:gd name="connsiteX1" fmla="*/ 2789723 w 6432159"/>
              <a:gd name="connsiteY1" fmla="*/ 0 h 5226156"/>
              <a:gd name="connsiteX2" fmla="*/ 6432159 w 6432159"/>
              <a:gd name="connsiteY2" fmla="*/ 2647125 h 5226156"/>
              <a:gd name="connsiteX3" fmla="*/ 3217740 w 6432159"/>
              <a:gd name="connsiteY3" fmla="*/ 5226156 h 5226156"/>
              <a:gd name="connsiteX4" fmla="*/ 3321 w 6432159"/>
              <a:gd name="connsiteY4" fmla="*/ 2647125 h 5226156"/>
              <a:gd name="connsiteX0" fmla="*/ 1953 w 6566979"/>
              <a:gd name="connsiteY0" fmla="*/ 2695803 h 5226224"/>
              <a:gd name="connsiteX1" fmla="*/ 2924543 w 6566979"/>
              <a:gd name="connsiteY1" fmla="*/ 39 h 5226224"/>
              <a:gd name="connsiteX2" fmla="*/ 6566979 w 6566979"/>
              <a:gd name="connsiteY2" fmla="*/ 2647164 h 5226224"/>
              <a:gd name="connsiteX3" fmla="*/ 3352560 w 6566979"/>
              <a:gd name="connsiteY3" fmla="*/ 5226195 h 5226224"/>
              <a:gd name="connsiteX4" fmla="*/ 1953 w 6566979"/>
              <a:gd name="connsiteY4" fmla="*/ 2695803 h 5226224"/>
              <a:gd name="connsiteX0" fmla="*/ 8982 w 6574008"/>
              <a:gd name="connsiteY0" fmla="*/ 2695803 h 5226313"/>
              <a:gd name="connsiteX1" fmla="*/ 2931572 w 6574008"/>
              <a:gd name="connsiteY1" fmla="*/ 39 h 5226313"/>
              <a:gd name="connsiteX2" fmla="*/ 6574008 w 6574008"/>
              <a:gd name="connsiteY2" fmla="*/ 2647164 h 5226313"/>
              <a:gd name="connsiteX3" fmla="*/ 3359589 w 6574008"/>
              <a:gd name="connsiteY3" fmla="*/ 5226195 h 5226313"/>
              <a:gd name="connsiteX4" fmla="*/ 8982 w 6574008"/>
              <a:gd name="connsiteY4" fmla="*/ 2695803 h 5226313"/>
              <a:gd name="connsiteX0" fmla="*/ 11929 w 6576955"/>
              <a:gd name="connsiteY0" fmla="*/ 2695953 h 5226463"/>
              <a:gd name="connsiteX1" fmla="*/ 2934519 w 6576955"/>
              <a:gd name="connsiteY1" fmla="*/ 189 h 5226463"/>
              <a:gd name="connsiteX2" fmla="*/ 6576955 w 6576955"/>
              <a:gd name="connsiteY2" fmla="*/ 2647314 h 5226463"/>
              <a:gd name="connsiteX3" fmla="*/ 3362536 w 6576955"/>
              <a:gd name="connsiteY3" fmla="*/ 5226345 h 5226463"/>
              <a:gd name="connsiteX4" fmla="*/ 11929 w 6576955"/>
              <a:gd name="connsiteY4" fmla="*/ 2695953 h 5226463"/>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47356"/>
              <a:gd name="connsiteX1" fmla="*/ 2931852 w 6963394"/>
              <a:gd name="connsiteY1" fmla="*/ 10033 h 5247356"/>
              <a:gd name="connsiteX2" fmla="*/ 6963394 w 6963394"/>
              <a:gd name="connsiteY2" fmla="*/ 3318639 h 5247356"/>
              <a:gd name="connsiteX3" fmla="*/ 3359869 w 6963394"/>
              <a:gd name="connsiteY3" fmla="*/ 5236189 h 5247356"/>
              <a:gd name="connsiteX4" fmla="*/ 9262 w 6963394"/>
              <a:gd name="connsiteY4" fmla="*/ 2705797 h 5247356"/>
              <a:gd name="connsiteX0" fmla="*/ 9262 w 6963394"/>
              <a:gd name="connsiteY0" fmla="*/ 2705797 h 5292159"/>
              <a:gd name="connsiteX1" fmla="*/ 2931852 w 6963394"/>
              <a:gd name="connsiteY1" fmla="*/ 10033 h 5292159"/>
              <a:gd name="connsiteX2" fmla="*/ 6963394 w 6963394"/>
              <a:gd name="connsiteY2" fmla="*/ 3318639 h 5292159"/>
              <a:gd name="connsiteX3" fmla="*/ 3359869 w 6963394"/>
              <a:gd name="connsiteY3" fmla="*/ 5236189 h 5292159"/>
              <a:gd name="connsiteX4" fmla="*/ 9262 w 6963394"/>
              <a:gd name="connsiteY4" fmla="*/ 2705797 h 5292159"/>
              <a:gd name="connsiteX0" fmla="*/ 9262 w 6963394"/>
              <a:gd name="connsiteY0" fmla="*/ 2705797 h 5259961"/>
              <a:gd name="connsiteX1" fmla="*/ 2931852 w 6963394"/>
              <a:gd name="connsiteY1" fmla="*/ 10033 h 5259961"/>
              <a:gd name="connsiteX2" fmla="*/ 6963394 w 6963394"/>
              <a:gd name="connsiteY2" fmla="*/ 3318639 h 5259961"/>
              <a:gd name="connsiteX3" fmla="*/ 3359869 w 6963394"/>
              <a:gd name="connsiteY3" fmla="*/ 5236189 h 5259961"/>
              <a:gd name="connsiteX4" fmla="*/ 9262 w 6963394"/>
              <a:gd name="connsiteY4" fmla="*/ 2705797 h 5259961"/>
              <a:gd name="connsiteX0" fmla="*/ 9557 w 7352795"/>
              <a:gd name="connsiteY0" fmla="*/ 2707501 h 5252013"/>
              <a:gd name="connsiteX1" fmla="*/ 2932147 w 7352795"/>
              <a:gd name="connsiteY1" fmla="*/ 11737 h 5252013"/>
              <a:gd name="connsiteX2" fmla="*/ 7352795 w 7352795"/>
              <a:gd name="connsiteY2" fmla="*/ 3378709 h 5252013"/>
              <a:gd name="connsiteX3" fmla="*/ 3360164 w 7352795"/>
              <a:gd name="connsiteY3" fmla="*/ 5237893 h 5252013"/>
              <a:gd name="connsiteX4" fmla="*/ 9557 w 7352795"/>
              <a:gd name="connsiteY4" fmla="*/ 2707501 h 5252013"/>
              <a:gd name="connsiteX0" fmla="*/ 8078 w 7789061"/>
              <a:gd name="connsiteY0" fmla="*/ 2744796 h 5249051"/>
              <a:gd name="connsiteX1" fmla="*/ 3368413 w 7789061"/>
              <a:gd name="connsiteY1" fmla="*/ 10121 h 5249051"/>
              <a:gd name="connsiteX2" fmla="*/ 7789061 w 7789061"/>
              <a:gd name="connsiteY2" fmla="*/ 3377093 h 5249051"/>
              <a:gd name="connsiteX3" fmla="*/ 3796430 w 7789061"/>
              <a:gd name="connsiteY3" fmla="*/ 5236277 h 5249051"/>
              <a:gd name="connsiteX4" fmla="*/ 8078 w 7789061"/>
              <a:gd name="connsiteY4" fmla="*/ 2744796 h 5249051"/>
              <a:gd name="connsiteX0" fmla="*/ 8078 w 7789061"/>
              <a:gd name="connsiteY0" fmla="*/ 2744796 h 5271741"/>
              <a:gd name="connsiteX1" fmla="*/ 3368413 w 7789061"/>
              <a:gd name="connsiteY1" fmla="*/ 10121 h 5271741"/>
              <a:gd name="connsiteX2" fmla="*/ 7789061 w 7789061"/>
              <a:gd name="connsiteY2" fmla="*/ 3377093 h 5271741"/>
              <a:gd name="connsiteX3" fmla="*/ 3796430 w 7789061"/>
              <a:gd name="connsiteY3" fmla="*/ 5236277 h 5271741"/>
              <a:gd name="connsiteX4" fmla="*/ 8078 w 7789061"/>
              <a:gd name="connsiteY4" fmla="*/ 2744796 h 5271741"/>
              <a:gd name="connsiteX0" fmla="*/ 1055 w 7782038"/>
              <a:gd name="connsiteY0" fmla="*/ 2738806 h 5438018"/>
              <a:gd name="connsiteX1" fmla="*/ 3361390 w 7782038"/>
              <a:gd name="connsiteY1" fmla="*/ 4131 h 5438018"/>
              <a:gd name="connsiteX2" fmla="*/ 7782038 w 7782038"/>
              <a:gd name="connsiteY2" fmla="*/ 3371103 h 5438018"/>
              <a:gd name="connsiteX3" fmla="*/ 3692130 w 7782038"/>
              <a:gd name="connsiteY3" fmla="*/ 5415113 h 5438018"/>
              <a:gd name="connsiteX4" fmla="*/ 1055 w 7782038"/>
              <a:gd name="connsiteY4" fmla="*/ 2738806 h 5438018"/>
              <a:gd name="connsiteX0" fmla="*/ 28883 w 7809866"/>
              <a:gd name="connsiteY0" fmla="*/ 2742147 h 5441359"/>
              <a:gd name="connsiteX1" fmla="*/ 3389218 w 7809866"/>
              <a:gd name="connsiteY1" fmla="*/ 7472 h 5441359"/>
              <a:gd name="connsiteX2" fmla="*/ 7809866 w 7809866"/>
              <a:gd name="connsiteY2" fmla="*/ 3374444 h 5441359"/>
              <a:gd name="connsiteX3" fmla="*/ 3719958 w 7809866"/>
              <a:gd name="connsiteY3" fmla="*/ 5418454 h 5441359"/>
              <a:gd name="connsiteX4" fmla="*/ 28883 w 7809866"/>
              <a:gd name="connsiteY4" fmla="*/ 2742147 h 5441359"/>
              <a:gd name="connsiteX0" fmla="*/ 36549 w 7817532"/>
              <a:gd name="connsiteY0" fmla="*/ 2751085 h 5450297"/>
              <a:gd name="connsiteX1" fmla="*/ 3396884 w 7817532"/>
              <a:gd name="connsiteY1" fmla="*/ 16410 h 5450297"/>
              <a:gd name="connsiteX2" fmla="*/ 7817532 w 7817532"/>
              <a:gd name="connsiteY2" fmla="*/ 3383382 h 5450297"/>
              <a:gd name="connsiteX3" fmla="*/ 3727624 w 7817532"/>
              <a:gd name="connsiteY3" fmla="*/ 5427392 h 5450297"/>
              <a:gd name="connsiteX4" fmla="*/ 36549 w 7817532"/>
              <a:gd name="connsiteY4" fmla="*/ 2751085 h 54502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17532" h="5450297">
                <a:moveTo>
                  <a:pt x="36549" y="2751085"/>
                </a:moveTo>
                <a:cubicBezTo>
                  <a:pt x="-281221" y="925127"/>
                  <a:pt x="1526121" y="-147339"/>
                  <a:pt x="3396884" y="16410"/>
                </a:cubicBezTo>
                <a:cubicBezTo>
                  <a:pt x="5267647" y="180159"/>
                  <a:pt x="7817532" y="1453184"/>
                  <a:pt x="7817532" y="3383382"/>
                </a:cubicBezTo>
                <a:cubicBezTo>
                  <a:pt x="7700800" y="5342763"/>
                  <a:pt x="5024455" y="5532775"/>
                  <a:pt x="3727624" y="5427392"/>
                </a:cubicBezTo>
                <a:cubicBezTo>
                  <a:pt x="2430794" y="5322009"/>
                  <a:pt x="354319" y="4577043"/>
                  <a:pt x="36549" y="2751085"/>
                </a:cubicBezTo>
                <a:close/>
              </a:path>
            </a:pathLst>
          </a:custGeom>
          <a:ln w="152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4AF575-BD68-984F-AD5F-1C0D32C68EAA}"/>
              </a:ext>
            </a:extLst>
          </p:cNvPr>
          <p:cNvSpPr>
            <a:spLocks noGrp="1"/>
          </p:cNvSpPr>
          <p:nvPr>
            <p:ph type="ctrTitle"/>
          </p:nvPr>
        </p:nvSpPr>
        <p:spPr>
          <a:xfrm>
            <a:off x="2616277" y="2061838"/>
            <a:ext cx="6959446" cy="1662475"/>
          </a:xfrm>
        </p:spPr>
        <p:txBody>
          <a:bodyPr>
            <a:normAutofit/>
          </a:bodyPr>
          <a:lstStyle/>
          <a:p>
            <a:r>
              <a:rPr lang="en-US" sz="4800"/>
              <a:t>IDEA 120: Week 1</a:t>
            </a:r>
          </a:p>
        </p:txBody>
      </p:sp>
      <p:sp>
        <p:nvSpPr>
          <p:cNvPr id="3" name="Subtitle 2">
            <a:extLst>
              <a:ext uri="{FF2B5EF4-FFF2-40B4-BE49-F238E27FC236}">
                <a16:creationId xmlns:a16="http://schemas.microsoft.com/office/drawing/2014/main" id="{435D208A-474D-0F44-9450-9BD758A347B8}"/>
              </a:ext>
            </a:extLst>
          </p:cNvPr>
          <p:cNvSpPr>
            <a:spLocks noGrp="1"/>
          </p:cNvSpPr>
          <p:nvPr>
            <p:ph type="subTitle" idx="1"/>
          </p:nvPr>
        </p:nvSpPr>
        <p:spPr>
          <a:xfrm>
            <a:off x="3388938" y="3783690"/>
            <a:ext cx="5414125" cy="1196717"/>
          </a:xfrm>
        </p:spPr>
        <p:txBody>
          <a:bodyPr>
            <a:normAutofit/>
          </a:bodyPr>
          <a:lstStyle/>
          <a:p>
            <a:r>
              <a:rPr lang="en-US" sz="2000"/>
              <a:t>January 11, 2021: Course Introduction</a:t>
            </a:r>
          </a:p>
        </p:txBody>
      </p:sp>
    </p:spTree>
    <p:extLst>
      <p:ext uri="{BB962C8B-B14F-4D97-AF65-F5344CB8AC3E}">
        <p14:creationId xmlns:p14="http://schemas.microsoft.com/office/powerpoint/2010/main" val="2285270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405C197B-9DA4-4144-9ACF-C8A63E380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4" name="Freeform 5">
              <a:extLst>
                <a:ext uri="{FF2B5EF4-FFF2-40B4-BE49-F238E27FC236}">
                  <a16:creationId xmlns:a16="http://schemas.microsoft.com/office/drawing/2014/main" id="{12C85C5E-FBBF-4447-8558-B5C5E6DDF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6">
              <a:extLst>
                <a:ext uri="{FF2B5EF4-FFF2-40B4-BE49-F238E27FC236}">
                  <a16:creationId xmlns:a16="http://schemas.microsoft.com/office/drawing/2014/main" id="{B8635E97-E4CC-4738-9DEB-AE63C8D7A5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7">
              <a:extLst>
                <a:ext uri="{FF2B5EF4-FFF2-40B4-BE49-F238E27FC236}">
                  <a16:creationId xmlns:a16="http://schemas.microsoft.com/office/drawing/2014/main" id="{0AAE46E8-D6BC-4A98-879A-0AFD8F6A4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8">
              <a:extLst>
                <a:ext uri="{FF2B5EF4-FFF2-40B4-BE49-F238E27FC236}">
                  <a16:creationId xmlns:a16="http://schemas.microsoft.com/office/drawing/2014/main" id="{C10A72EB-A452-4293-B377-47BABE7219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9">
              <a:extLst>
                <a:ext uri="{FF2B5EF4-FFF2-40B4-BE49-F238E27FC236}">
                  <a16:creationId xmlns:a16="http://schemas.microsoft.com/office/drawing/2014/main" id="{A8101224-713E-4D28-B05A-CF0A56E598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0">
              <a:extLst>
                <a:ext uri="{FF2B5EF4-FFF2-40B4-BE49-F238E27FC236}">
                  <a16:creationId xmlns:a16="http://schemas.microsoft.com/office/drawing/2014/main" id="{BEA3F6E4-F1B7-4D2F-9652-3618CC7203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1">
              <a:extLst>
                <a:ext uri="{FF2B5EF4-FFF2-40B4-BE49-F238E27FC236}">
                  <a16:creationId xmlns:a16="http://schemas.microsoft.com/office/drawing/2014/main" id="{8A6D6F82-752B-4ADD-A800-79D68A7296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2">
              <a:extLst>
                <a:ext uri="{FF2B5EF4-FFF2-40B4-BE49-F238E27FC236}">
                  <a16:creationId xmlns:a16="http://schemas.microsoft.com/office/drawing/2014/main" id="{5B004FB3-6426-4503-AE95-EB15676E0F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3">
              <a:extLst>
                <a:ext uri="{FF2B5EF4-FFF2-40B4-BE49-F238E27FC236}">
                  <a16:creationId xmlns:a16="http://schemas.microsoft.com/office/drawing/2014/main" id="{38553780-C865-46B3-BB91-D5DBB1102F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3" name="Freeform 14">
              <a:extLst>
                <a:ext uri="{FF2B5EF4-FFF2-40B4-BE49-F238E27FC236}">
                  <a16:creationId xmlns:a16="http://schemas.microsoft.com/office/drawing/2014/main" id="{2B3050C8-3614-4E89-9F1C-C67BB9CE5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4" name="Freeform 15">
              <a:extLst>
                <a:ext uri="{FF2B5EF4-FFF2-40B4-BE49-F238E27FC236}">
                  <a16:creationId xmlns:a16="http://schemas.microsoft.com/office/drawing/2014/main" id="{72DBE2DE-87C7-4AB1-950E-DFCDC38F1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5" name="Freeform 16">
              <a:extLst>
                <a:ext uri="{FF2B5EF4-FFF2-40B4-BE49-F238E27FC236}">
                  <a16:creationId xmlns:a16="http://schemas.microsoft.com/office/drawing/2014/main" id="{9AF3BC82-2F28-4798-8985-293584EA64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6" name="Freeform 17">
              <a:extLst>
                <a:ext uri="{FF2B5EF4-FFF2-40B4-BE49-F238E27FC236}">
                  <a16:creationId xmlns:a16="http://schemas.microsoft.com/office/drawing/2014/main" id="{6180167F-2314-4D1E-A0A9-2809001E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8">
              <a:extLst>
                <a:ext uri="{FF2B5EF4-FFF2-40B4-BE49-F238E27FC236}">
                  <a16:creationId xmlns:a16="http://schemas.microsoft.com/office/drawing/2014/main" id="{EFCBDF3C-AF82-4CF2-BF18-DD187C59FE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9">
              <a:extLst>
                <a:ext uri="{FF2B5EF4-FFF2-40B4-BE49-F238E27FC236}">
                  <a16:creationId xmlns:a16="http://schemas.microsoft.com/office/drawing/2014/main" id="{57900165-1B44-4C5E-A251-41CB7195E2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0">
              <a:extLst>
                <a:ext uri="{FF2B5EF4-FFF2-40B4-BE49-F238E27FC236}">
                  <a16:creationId xmlns:a16="http://schemas.microsoft.com/office/drawing/2014/main" id="{F2781377-E384-4B5A-9361-E72001D1A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1">
              <a:extLst>
                <a:ext uri="{FF2B5EF4-FFF2-40B4-BE49-F238E27FC236}">
                  <a16:creationId xmlns:a16="http://schemas.microsoft.com/office/drawing/2014/main" id="{C4D3DDE9-56C8-40A9-8971-128939F6B2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2">
              <a:extLst>
                <a:ext uri="{FF2B5EF4-FFF2-40B4-BE49-F238E27FC236}">
                  <a16:creationId xmlns:a16="http://schemas.microsoft.com/office/drawing/2014/main" id="{F7481932-1601-4A58-843E-2FFF0FECF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32" name="Freeform 23">
              <a:extLst>
                <a:ext uri="{FF2B5EF4-FFF2-40B4-BE49-F238E27FC236}">
                  <a16:creationId xmlns:a16="http://schemas.microsoft.com/office/drawing/2014/main" id="{2060039F-5F83-44FD-9BA2-92F3D6281A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4" name="Group 33">
            <a:extLst>
              <a:ext uri="{FF2B5EF4-FFF2-40B4-BE49-F238E27FC236}">
                <a16:creationId xmlns:a16="http://schemas.microsoft.com/office/drawing/2014/main" id="{80388DF2-4BFA-41B2-B9DA-DA4786489B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35" name="Rectangle 34">
              <a:extLst>
                <a:ext uri="{FF2B5EF4-FFF2-40B4-BE49-F238E27FC236}">
                  <a16:creationId xmlns:a16="http://schemas.microsoft.com/office/drawing/2014/main" id="{A2C5F070-03F5-4DB1-AEFB-CF61484DC6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Isosceles Triangle 35">
              <a:extLst>
                <a:ext uri="{FF2B5EF4-FFF2-40B4-BE49-F238E27FC236}">
                  <a16:creationId xmlns:a16="http://schemas.microsoft.com/office/drawing/2014/main" id="{4C8523F4-682F-4D2B-95A0-D6400EC365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7" name="Rectangle 36">
              <a:extLst>
                <a:ext uri="{FF2B5EF4-FFF2-40B4-BE49-F238E27FC236}">
                  <a16:creationId xmlns:a16="http://schemas.microsoft.com/office/drawing/2014/main" id="{4E08E735-8660-4B10-8380-EB1BB31FC0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39" name="Rectangle 38">
            <a:extLst>
              <a:ext uri="{FF2B5EF4-FFF2-40B4-BE49-F238E27FC236}">
                <a16:creationId xmlns:a16="http://schemas.microsoft.com/office/drawing/2014/main" id="{8334A2EF-69D9-41C1-9876-91D7FCF7C3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874C0C03-1202-4DC9-BA33-998DDFB3FB8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42" name="Freeform 5">
              <a:extLst>
                <a:ext uri="{FF2B5EF4-FFF2-40B4-BE49-F238E27FC236}">
                  <a16:creationId xmlns:a16="http://schemas.microsoft.com/office/drawing/2014/main" id="{60BF984B-F4C1-4BF0-B296-72CAD8814B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9674" y="1298404"/>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Freeform 6">
              <a:extLst>
                <a:ext uri="{FF2B5EF4-FFF2-40B4-BE49-F238E27FC236}">
                  <a16:creationId xmlns:a16="http://schemas.microsoft.com/office/drawing/2014/main" id="{2E887C16-A8CC-48BD-A34B-69B5D14BE1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0451" y="2018236"/>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 name="Freeform 7">
              <a:extLst>
                <a:ext uri="{FF2B5EF4-FFF2-40B4-BE49-F238E27FC236}">
                  <a16:creationId xmlns:a16="http://schemas.microsoft.com/office/drawing/2014/main" id="{1194B805-0CE2-4FD6-804E-2771E18BB4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1351" y="1788400"/>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Freeform 8">
              <a:extLst>
                <a:ext uri="{FF2B5EF4-FFF2-40B4-BE49-F238E27FC236}">
                  <a16:creationId xmlns:a16="http://schemas.microsoft.com/office/drawing/2014/main" id="{96000EBD-113B-4BB5-94F2-B2C96109489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49842"/>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9">
              <a:extLst>
                <a:ext uri="{FF2B5EF4-FFF2-40B4-BE49-F238E27FC236}">
                  <a16:creationId xmlns:a16="http://schemas.microsoft.com/office/drawing/2014/main" id="{C2C37892-BF6A-4DDB-BAA9-48B6A051E9A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6186246"/>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Freeform 10">
              <a:extLst>
                <a:ext uri="{FF2B5EF4-FFF2-40B4-BE49-F238E27FC236}">
                  <a16:creationId xmlns:a16="http://schemas.microsoft.com/office/drawing/2014/main" id="{B3A53A2B-EB9B-4318-A7F9-E371D211E7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1881"/>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Freeform 11">
              <a:extLst>
                <a:ext uri="{FF2B5EF4-FFF2-40B4-BE49-F238E27FC236}">
                  <a16:creationId xmlns:a16="http://schemas.microsoft.com/office/drawing/2014/main" id="{59001F5F-9338-43E1-BB4B-21C681CA20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26601" y="5579"/>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Freeform 12">
              <a:extLst>
                <a:ext uri="{FF2B5EF4-FFF2-40B4-BE49-F238E27FC236}">
                  <a16:creationId xmlns:a16="http://schemas.microsoft.com/office/drawing/2014/main" id="{24781ABE-347F-40E9-9BB2-3E35C8F153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13">
              <a:extLst>
                <a:ext uri="{FF2B5EF4-FFF2-40B4-BE49-F238E27FC236}">
                  <a16:creationId xmlns:a16="http://schemas.microsoft.com/office/drawing/2014/main" id="{6D8A7767-4D16-4AB7-8277-D66FEC7F74C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21889" y="5579"/>
              <a:ext cx="5588000" cy="6866337"/>
            </a:xfrm>
            <a:custGeom>
              <a:avLst/>
              <a:gdLst>
                <a:gd name="T0" fmla="*/ 1067 w 1174"/>
                <a:gd name="T1" fmla="*/ 1440 h 1440"/>
                <a:gd name="T2" fmla="*/ 698 w 1174"/>
                <a:gd name="T3" fmla="*/ 577 h 1440"/>
                <a:gd name="T4" fmla="*/ 0 w 1174"/>
                <a:gd name="T5" fmla="*/ 0 h 1440"/>
              </a:gdLst>
              <a:ahLst/>
              <a:cxnLst>
                <a:cxn ang="0">
                  <a:pos x="T0" y="T1"/>
                </a:cxn>
                <a:cxn ang="0">
                  <a:pos x="T2" y="T3"/>
                </a:cxn>
                <a:cxn ang="0">
                  <a:pos x="T4" y="T5"/>
                </a:cxn>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Freeform 14">
              <a:extLst>
                <a:ext uri="{FF2B5EF4-FFF2-40B4-BE49-F238E27FC236}">
                  <a16:creationId xmlns:a16="http://schemas.microsoft.com/office/drawing/2014/main" id="{1B7D649D-9559-4E1D-937A-3519483502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701" y="790"/>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Freeform 15">
              <a:extLst>
                <a:ext uri="{FF2B5EF4-FFF2-40B4-BE49-F238E27FC236}">
                  <a16:creationId xmlns:a16="http://schemas.microsoft.com/office/drawing/2014/main" id="{45AA5D21-8C7B-4C77-815C-C3A8EA0A589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12389" y="5579"/>
              <a:ext cx="5497513" cy="6866337"/>
            </a:xfrm>
            <a:custGeom>
              <a:avLst/>
              <a:gdLst>
                <a:gd name="T0" fmla="*/ 1056 w 1155"/>
                <a:gd name="T1" fmla="*/ 1440 h 1440"/>
                <a:gd name="T2" fmla="*/ 686 w 1155"/>
                <a:gd name="T3" fmla="*/ 580 h 1440"/>
                <a:gd name="T4" fmla="*/ 0 w 1155"/>
                <a:gd name="T5" fmla="*/ 0 h 1440"/>
              </a:gdLst>
              <a:ahLst/>
              <a:cxnLst>
                <a:cxn ang="0">
                  <a:pos x="T0" y="T1"/>
                </a:cxn>
                <a:cxn ang="0">
                  <a:pos x="T2" y="T3"/>
                </a:cxn>
                <a:cxn ang="0">
                  <a:pos x="T4" y="T5"/>
                </a:cxn>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Freeform 16">
              <a:extLst>
                <a:ext uri="{FF2B5EF4-FFF2-40B4-BE49-F238E27FC236}">
                  <a16:creationId xmlns:a16="http://schemas.microsoft.com/office/drawing/2014/main" id="{D7A46675-AA96-41DB-B9DB-CAA471A207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1" y="5579"/>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Freeform 17">
              <a:extLst>
                <a:ext uri="{FF2B5EF4-FFF2-40B4-BE49-F238E27FC236}">
                  <a16:creationId xmlns:a16="http://schemas.microsoft.com/office/drawing/2014/main" id="{82090F8A-ECF2-423C-98D0-8EF2262203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10826" y="790"/>
              <a:ext cx="5522913" cy="6871126"/>
            </a:xfrm>
            <a:custGeom>
              <a:avLst/>
              <a:gdLst>
                <a:gd name="T0" fmla="*/ 1053 w 1160"/>
                <a:gd name="T1" fmla="*/ 1441 h 1441"/>
                <a:gd name="T2" fmla="*/ 705 w 1160"/>
                <a:gd name="T3" fmla="*/ 599 h 1441"/>
                <a:gd name="T4" fmla="*/ 0 w 1160"/>
                <a:gd name="T5" fmla="*/ 0 h 1441"/>
              </a:gdLst>
              <a:ahLst/>
              <a:cxnLst>
                <a:cxn ang="0">
                  <a:pos x="T0" y="T1"/>
                </a:cxn>
                <a:cxn ang="0">
                  <a:pos x="T2" y="T3"/>
                </a:cxn>
                <a:cxn ang="0">
                  <a:pos x="T4" y="T5"/>
                </a:cxn>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reeform 18">
              <a:extLst>
                <a:ext uri="{FF2B5EF4-FFF2-40B4-BE49-F238E27FC236}">
                  <a16:creationId xmlns:a16="http://schemas.microsoft.com/office/drawing/2014/main" id="{EA5DE46B-A4BE-407F-835A-693D3E979E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63239" y="5579"/>
              <a:ext cx="5413375" cy="6866337"/>
            </a:xfrm>
            <a:custGeom>
              <a:avLst/>
              <a:gdLst>
                <a:gd name="T0" fmla="*/ 1040 w 1137"/>
                <a:gd name="T1" fmla="*/ 1440 h 1440"/>
                <a:gd name="T2" fmla="*/ 698 w 1137"/>
                <a:gd name="T3" fmla="*/ 611 h 1440"/>
                <a:gd name="T4" fmla="*/ 0 w 1137"/>
                <a:gd name="T5" fmla="*/ 0 h 1440"/>
              </a:gdLst>
              <a:ahLst/>
              <a:cxnLst>
                <a:cxn ang="0">
                  <a:pos x="T0" y="T1"/>
                </a:cxn>
                <a:cxn ang="0">
                  <a:pos x="T2" y="T3"/>
                </a:cxn>
                <a:cxn ang="0">
                  <a:pos x="T4" y="T5"/>
                </a:cxn>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Freeform 19">
              <a:extLst>
                <a:ext uri="{FF2B5EF4-FFF2-40B4-BE49-F238E27FC236}">
                  <a16:creationId xmlns:a16="http://schemas.microsoft.com/office/drawing/2014/main" id="{429E4297-5489-465D-A6D7-03BD468E05C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877576" y="5579"/>
              <a:ext cx="5037138" cy="6861550"/>
            </a:xfrm>
            <a:custGeom>
              <a:avLst/>
              <a:gdLst>
                <a:gd name="T0" fmla="*/ 1011 w 1058"/>
                <a:gd name="T1" fmla="*/ 1439 h 1439"/>
                <a:gd name="T2" fmla="*/ 648 w 1058"/>
                <a:gd name="T3" fmla="*/ 617 h 1439"/>
                <a:gd name="T4" fmla="*/ 0 w 1058"/>
                <a:gd name="T5" fmla="*/ 0 h 1439"/>
              </a:gdLst>
              <a:ahLst/>
              <a:cxnLst>
                <a:cxn ang="0">
                  <a:pos x="T0" y="T1"/>
                </a:cxn>
                <a:cxn ang="0">
                  <a:pos x="T2" y="T3"/>
                </a:cxn>
                <a:cxn ang="0">
                  <a:pos x="T4" y="T5"/>
                </a:cxn>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Freeform 20">
              <a:extLst>
                <a:ext uri="{FF2B5EF4-FFF2-40B4-BE49-F238E27FC236}">
                  <a16:creationId xmlns:a16="http://schemas.microsoft.com/office/drawing/2014/main" id="{69A4CFA1-B603-453B-AC53-49E8A8DF7E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68289" y="5579"/>
              <a:ext cx="3417888" cy="2742066"/>
            </a:xfrm>
            <a:custGeom>
              <a:avLst/>
              <a:gdLst>
                <a:gd name="T0" fmla="*/ 718 w 718"/>
                <a:gd name="T1" fmla="*/ 575 h 575"/>
                <a:gd name="T2" fmla="*/ 0 w 718"/>
                <a:gd name="T3" fmla="*/ 0 h 575"/>
              </a:gdLst>
              <a:ahLst/>
              <a:cxnLst>
                <a:cxn ang="0">
                  <a:pos x="T0" y="T1"/>
                </a:cxn>
                <a:cxn ang="0">
                  <a:pos x="T2" y="T3"/>
                </a:cxn>
              </a:cxnLst>
              <a:rect l="0" t="0" r="r" b="b"/>
              <a:pathLst>
                <a:path w="718" h="575">
                  <a:moveTo>
                    <a:pt x="718" y="575"/>
                  </a:moveTo>
                  <a:cubicBezTo>
                    <a:pt x="500" y="360"/>
                    <a:pt x="260" y="163"/>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Freeform 21">
              <a:extLst>
                <a:ext uri="{FF2B5EF4-FFF2-40B4-BE49-F238E27FC236}">
                  <a16:creationId xmlns:a16="http://schemas.microsoft.com/office/drawing/2014/main" id="{7A997EDF-8927-490B-AD5F-046317B8B2B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235014" y="10367"/>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Freeform 22">
              <a:extLst>
                <a:ext uri="{FF2B5EF4-FFF2-40B4-BE49-F238E27FC236}">
                  <a16:creationId xmlns:a16="http://schemas.microsoft.com/office/drawing/2014/main" id="{3C91BE84-B1A4-4592-A942-2C72C86DD8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20826" y="5579"/>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Freeform 23">
              <a:extLst>
                <a:ext uri="{FF2B5EF4-FFF2-40B4-BE49-F238E27FC236}">
                  <a16:creationId xmlns:a16="http://schemas.microsoft.com/office/drawing/2014/main" id="{A0AAA5CD-6E44-429A-91FA-D650BAF9EE4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90826" y="5579"/>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4769FF1D-82A9-7248-92CA-E8481E8796CC}"/>
              </a:ext>
            </a:extLst>
          </p:cNvPr>
          <p:cNvSpPr>
            <a:spLocks noGrp="1"/>
          </p:cNvSpPr>
          <p:nvPr>
            <p:ph type="title"/>
          </p:nvPr>
        </p:nvSpPr>
        <p:spPr>
          <a:xfrm>
            <a:off x="7550663" y="1455611"/>
            <a:ext cx="3849624" cy="2312521"/>
          </a:xfrm>
        </p:spPr>
        <p:txBody>
          <a:bodyPr vert="horz" lIns="228600" tIns="228600" rIns="228600" bIns="0" rtlCol="0" anchor="b">
            <a:normAutofit/>
          </a:bodyPr>
          <a:lstStyle/>
          <a:p>
            <a:pPr algn="l">
              <a:lnSpc>
                <a:spcPct val="80000"/>
              </a:lnSpc>
            </a:pPr>
            <a:r>
              <a:rPr lang="en-US">
                <a:solidFill>
                  <a:schemeClr val="tx2"/>
                </a:solidFill>
              </a:rPr>
              <a:t>Welcome to IDEAS 120: Digital Practices in Design and Art!</a:t>
            </a:r>
          </a:p>
        </p:txBody>
      </p:sp>
      <p:sp>
        <p:nvSpPr>
          <p:cNvPr id="10" name="Content Placeholder 9">
            <a:extLst>
              <a:ext uri="{FF2B5EF4-FFF2-40B4-BE49-F238E27FC236}">
                <a16:creationId xmlns:a16="http://schemas.microsoft.com/office/drawing/2014/main" id="{BCD56B1B-4AB1-4FBB-B1A0-5D17513B97CF}"/>
              </a:ext>
            </a:extLst>
          </p:cNvPr>
          <p:cNvSpPr>
            <a:spLocks noGrp="1"/>
          </p:cNvSpPr>
          <p:nvPr>
            <p:ph idx="1"/>
          </p:nvPr>
        </p:nvSpPr>
        <p:spPr>
          <a:xfrm>
            <a:off x="7550662" y="3815282"/>
            <a:ext cx="3849625" cy="2176404"/>
          </a:xfrm>
        </p:spPr>
        <p:txBody>
          <a:bodyPr vert="horz" lIns="91440" tIns="0" rIns="91440" bIns="45720" rtlCol="0">
            <a:normAutofit/>
          </a:bodyPr>
          <a:lstStyle/>
          <a:p>
            <a:pPr marL="0" indent="0">
              <a:lnSpc>
                <a:spcPct val="100000"/>
              </a:lnSpc>
              <a:buNone/>
            </a:pPr>
            <a:r>
              <a:rPr lang="en-US" sz="1600" dirty="0">
                <a:solidFill>
                  <a:schemeClr val="tx2"/>
                </a:solidFill>
              </a:rPr>
              <a:t>Each week I will post either a PowerPoint or video explaining important concepts and terms that will help you in your readings, assignments, and projects over the coming weeks.</a:t>
            </a:r>
          </a:p>
        </p:txBody>
      </p:sp>
      <p:sp>
        <p:nvSpPr>
          <p:cNvPr id="62" name="Rectangle 61">
            <a:extLst>
              <a:ext uri="{FF2B5EF4-FFF2-40B4-BE49-F238E27FC236}">
                <a16:creationId xmlns:a16="http://schemas.microsoft.com/office/drawing/2014/main" id="{C8CA0C52-5ACA-4F17-AA4A-312E0E1109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720" y="795527"/>
            <a:ext cx="5970638" cy="5248847"/>
          </a:xfrm>
          <a:prstGeom prst="rect">
            <a:avLst/>
          </a:prstGeom>
          <a:solidFill>
            <a:schemeClr val="bg1"/>
          </a:solidFill>
          <a:ln w="19050">
            <a:solidFill>
              <a:srgbClr val="B57868"/>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erson smiling for the camera&#10;&#10;Description automatically generated with low confidence">
            <a:extLst>
              <a:ext uri="{FF2B5EF4-FFF2-40B4-BE49-F238E27FC236}">
                <a16:creationId xmlns:a16="http://schemas.microsoft.com/office/drawing/2014/main" id="{AEB0CF30-7DE3-1947-BDC0-8EFCD105A2BE}"/>
              </a:ext>
            </a:extLst>
          </p:cNvPr>
          <p:cNvPicPr>
            <a:picLocks noChangeAspect="1"/>
          </p:cNvPicPr>
          <p:nvPr/>
        </p:nvPicPr>
        <p:blipFill rotWithShape="1">
          <a:blip r:embed="rId2"/>
          <a:srcRect l="19582" r="24584" b="3"/>
          <a:stretch/>
        </p:blipFill>
        <p:spPr>
          <a:xfrm>
            <a:off x="987028" y="1000770"/>
            <a:ext cx="2746812" cy="4919472"/>
          </a:xfrm>
          <a:prstGeom prst="rect">
            <a:avLst/>
          </a:prstGeom>
        </p:spPr>
      </p:pic>
      <p:sp>
        <p:nvSpPr>
          <p:cNvPr id="64" name="Isosceles Triangle 39">
            <a:extLst>
              <a:ext uri="{FF2B5EF4-FFF2-40B4-BE49-F238E27FC236}">
                <a16:creationId xmlns:a16="http://schemas.microsoft.com/office/drawing/2014/main" id="{4F37E7FB-7372-47E3-914E-7CF7E94B1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750273" y="3291386"/>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55D859A-E531-434D-BFF8-01522207B959}"/>
              </a:ext>
            </a:extLst>
          </p:cNvPr>
          <p:cNvSpPr txBox="1"/>
          <p:nvPr/>
        </p:nvSpPr>
        <p:spPr>
          <a:xfrm>
            <a:off x="3930383" y="921993"/>
            <a:ext cx="2728912" cy="5078313"/>
          </a:xfrm>
          <a:prstGeom prst="rect">
            <a:avLst/>
          </a:prstGeom>
          <a:noFill/>
        </p:spPr>
        <p:txBody>
          <a:bodyPr wrap="square" rtlCol="0">
            <a:spAutoFit/>
          </a:bodyPr>
          <a:lstStyle/>
          <a:p>
            <a:r>
              <a:rPr lang="en-US" dirty="0"/>
              <a:t>I’m Dr. Tiffany Funk (but you can call me Tiffany).</a:t>
            </a:r>
          </a:p>
          <a:p>
            <a:r>
              <a:rPr lang="en-US" dirty="0"/>
              <a:t>I’m Visiting Assistant Professor of IDEAS (Interdisciplinary Education in the Arts).</a:t>
            </a:r>
          </a:p>
          <a:p>
            <a:endParaRPr lang="en-US" dirty="0"/>
          </a:p>
          <a:p>
            <a:r>
              <a:rPr lang="en-US" dirty="0"/>
              <a:t>I have researched and written about many topics in digital media, including computer art, video games, and performance. I’m also an artist—I’ve made websites, video games and installations, and teach studio courses on these mediums.</a:t>
            </a:r>
          </a:p>
        </p:txBody>
      </p:sp>
    </p:spTree>
    <p:extLst>
      <p:ext uri="{BB962C8B-B14F-4D97-AF65-F5344CB8AC3E}">
        <p14:creationId xmlns:p14="http://schemas.microsoft.com/office/powerpoint/2010/main" val="33819796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3C5918A-1DC5-4CF3-AA27-00AA3088A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B786683A-6FD6-4BF7-B3B0-DC3976773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274788" y="-15796"/>
            <a:ext cx="7911916" cy="6889592"/>
          </a:xfrm>
          <a:custGeom>
            <a:avLst/>
            <a:gdLst>
              <a:gd name="connsiteX0" fmla="*/ 1144064 w 7911916"/>
              <a:gd name="connsiteY0" fmla="*/ 0 h 6889592"/>
              <a:gd name="connsiteX1" fmla="*/ 7911916 w 7911916"/>
              <a:gd name="connsiteY1" fmla="*/ 0 h 6889592"/>
              <a:gd name="connsiteX2" fmla="*/ 7911916 w 7911916"/>
              <a:gd name="connsiteY2" fmla="*/ 6889592 h 6889592"/>
              <a:gd name="connsiteX3" fmla="*/ 1282780 w 7911916"/>
              <a:gd name="connsiteY3" fmla="*/ 6889592 h 6889592"/>
              <a:gd name="connsiteX4" fmla="*/ 1021588 w 7911916"/>
              <a:gd name="connsiteY4" fmla="*/ 6461391 h 6889592"/>
              <a:gd name="connsiteX5" fmla="*/ 841264 w 7911916"/>
              <a:gd name="connsiteY5" fmla="*/ 370936 h 6889592"/>
              <a:gd name="connsiteX6" fmla="*/ 1119707 w 7911916"/>
              <a:gd name="connsiteY6" fmla="*/ 26053 h 6889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1916" h="6889592">
                <a:moveTo>
                  <a:pt x="1144064" y="0"/>
                </a:moveTo>
                <a:lnTo>
                  <a:pt x="7911916" y="0"/>
                </a:lnTo>
                <a:lnTo>
                  <a:pt x="7911916" y="6889592"/>
                </a:lnTo>
                <a:lnTo>
                  <a:pt x="1282780" y="6889592"/>
                </a:lnTo>
                <a:lnTo>
                  <a:pt x="1021588" y="6461391"/>
                </a:lnTo>
                <a:cubicBezTo>
                  <a:pt x="-73086" y="4533675"/>
                  <a:pt x="-509682" y="2192905"/>
                  <a:pt x="841264" y="370936"/>
                </a:cubicBezTo>
                <a:cubicBezTo>
                  <a:pt x="928899" y="253509"/>
                  <a:pt x="1021859" y="138477"/>
                  <a:pt x="1119707" y="26053"/>
                </a:cubicBezTo>
                <a:close/>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Shape 11">
            <a:extLst>
              <a:ext uri="{FF2B5EF4-FFF2-40B4-BE49-F238E27FC236}">
                <a16:creationId xmlns:a16="http://schemas.microsoft.com/office/drawing/2014/main" id="{05169E50-59FB-4AEE-B61D-44A882A4C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249750" y="-6726"/>
            <a:ext cx="5931659" cy="6871452"/>
          </a:xfrm>
          <a:custGeom>
            <a:avLst/>
            <a:gdLst>
              <a:gd name="connsiteX0" fmla="*/ 2429503 w 5931659"/>
              <a:gd name="connsiteY0" fmla="*/ 0 h 6871452"/>
              <a:gd name="connsiteX1" fmla="*/ 5931659 w 5931659"/>
              <a:gd name="connsiteY1" fmla="*/ 0 h 6871452"/>
              <a:gd name="connsiteX2" fmla="*/ 5931659 w 5931659"/>
              <a:gd name="connsiteY2" fmla="*/ 6871452 h 6871452"/>
              <a:gd name="connsiteX3" fmla="*/ 1302090 w 5931659"/>
              <a:gd name="connsiteY3" fmla="*/ 6871452 h 6871452"/>
              <a:gd name="connsiteX4" fmla="*/ 1257860 w 5931659"/>
              <a:gd name="connsiteY4" fmla="*/ 6820098 h 6871452"/>
              <a:gd name="connsiteX5" fmla="*/ 456609 w 5931659"/>
              <a:gd name="connsiteY5" fmla="*/ 1965059 h 6871452"/>
              <a:gd name="connsiteX6" fmla="*/ 2356353 w 5931659"/>
              <a:gd name="connsiteY6" fmla="*/ 42030 h 687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31659" h="6871452">
                <a:moveTo>
                  <a:pt x="2429503" y="0"/>
                </a:moveTo>
                <a:lnTo>
                  <a:pt x="5931659" y="0"/>
                </a:lnTo>
                <a:lnTo>
                  <a:pt x="5931659" y="6871452"/>
                </a:lnTo>
                <a:lnTo>
                  <a:pt x="1302090" y="6871452"/>
                </a:lnTo>
                <a:lnTo>
                  <a:pt x="1257860" y="6820098"/>
                </a:lnTo>
                <a:cubicBezTo>
                  <a:pt x="121068" y="5395213"/>
                  <a:pt x="-469022" y="3541076"/>
                  <a:pt x="456609" y="1965059"/>
                </a:cubicBezTo>
                <a:cubicBezTo>
                  <a:pt x="919425" y="1178905"/>
                  <a:pt x="1583566" y="524859"/>
                  <a:pt x="2356353" y="42030"/>
                </a:cubicBezTo>
                <a:close/>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Shape 13">
            <a:extLst>
              <a:ext uri="{FF2B5EF4-FFF2-40B4-BE49-F238E27FC236}">
                <a16:creationId xmlns:a16="http://schemas.microsoft.com/office/drawing/2014/main" id="{117C30F0-5A38-4B60-B632-3AF7C2780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433528" y="-3116"/>
            <a:ext cx="6766974" cy="6864232"/>
          </a:xfrm>
          <a:custGeom>
            <a:avLst/>
            <a:gdLst>
              <a:gd name="connsiteX0" fmla="*/ 2135088 w 6766974"/>
              <a:gd name="connsiteY0" fmla="*/ 0 h 6864232"/>
              <a:gd name="connsiteX1" fmla="*/ 6766974 w 6766974"/>
              <a:gd name="connsiteY1" fmla="*/ 0 h 6864232"/>
              <a:gd name="connsiteX2" fmla="*/ 6766974 w 6766974"/>
              <a:gd name="connsiteY2" fmla="*/ 6864232 h 6864232"/>
              <a:gd name="connsiteX3" fmla="*/ 1128977 w 6766974"/>
              <a:gd name="connsiteY3" fmla="*/ 6864232 h 6864232"/>
              <a:gd name="connsiteX4" fmla="*/ 1004776 w 6766974"/>
              <a:gd name="connsiteY4" fmla="*/ 6687663 h 6864232"/>
              <a:gd name="connsiteX5" fmla="*/ 709736 w 6766974"/>
              <a:gd name="connsiteY5" fmla="*/ 1521351 h 6864232"/>
              <a:gd name="connsiteX6" fmla="*/ 1896284 w 6766974"/>
              <a:gd name="connsiteY6" fmla="*/ 197391 h 686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66974" h="6864232">
                <a:moveTo>
                  <a:pt x="2135088" y="0"/>
                </a:moveTo>
                <a:lnTo>
                  <a:pt x="6766974" y="0"/>
                </a:lnTo>
                <a:lnTo>
                  <a:pt x="6766974" y="6864232"/>
                </a:lnTo>
                <a:lnTo>
                  <a:pt x="1128977" y="6864232"/>
                </a:lnTo>
                <a:lnTo>
                  <a:pt x="1004776" y="6687663"/>
                </a:lnTo>
                <a:cubicBezTo>
                  <a:pt x="-54053" y="5122098"/>
                  <a:pt x="-463081" y="3202457"/>
                  <a:pt x="709736" y="1521351"/>
                </a:cubicBezTo>
                <a:cubicBezTo>
                  <a:pt x="1045443" y="1039181"/>
                  <a:pt x="1446565" y="592246"/>
                  <a:pt x="1896284" y="197391"/>
                </a:cubicBezTo>
                <a:close/>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Shape 15">
            <a:extLst>
              <a:ext uri="{FF2B5EF4-FFF2-40B4-BE49-F238E27FC236}">
                <a16:creationId xmlns:a16="http://schemas.microsoft.com/office/drawing/2014/main" id="{A200CBA5-3F2B-4AAC-9F86-99AFECC19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3136" y="0"/>
            <a:ext cx="5238864" cy="6858000"/>
          </a:xfrm>
          <a:custGeom>
            <a:avLst/>
            <a:gdLst>
              <a:gd name="connsiteX0" fmla="*/ 2829115 w 5238864"/>
              <a:gd name="connsiteY0" fmla="*/ 0 h 6864726"/>
              <a:gd name="connsiteX1" fmla="*/ 5238864 w 5238864"/>
              <a:gd name="connsiteY1" fmla="*/ 0 h 6864726"/>
              <a:gd name="connsiteX2" fmla="*/ 5238864 w 5238864"/>
              <a:gd name="connsiteY2" fmla="*/ 6864726 h 6864726"/>
              <a:gd name="connsiteX3" fmla="*/ 1518091 w 5238864"/>
              <a:gd name="connsiteY3" fmla="*/ 6864726 h 6864726"/>
              <a:gd name="connsiteX4" fmla="*/ 1435414 w 5238864"/>
              <a:gd name="connsiteY4" fmla="*/ 6778879 h 6864726"/>
              <a:gd name="connsiteX5" fmla="*/ 406006 w 5238864"/>
              <a:gd name="connsiteY5" fmla="*/ 2093910 h 6864726"/>
              <a:gd name="connsiteX6" fmla="*/ 2559142 w 5238864"/>
              <a:gd name="connsiteY6" fmla="*/ 124487 h 686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864" h="6864726">
                <a:moveTo>
                  <a:pt x="2829115" y="0"/>
                </a:moveTo>
                <a:lnTo>
                  <a:pt x="5238864" y="0"/>
                </a:lnTo>
                <a:lnTo>
                  <a:pt x="5238864" y="6864726"/>
                </a:lnTo>
                <a:lnTo>
                  <a:pt x="1518091" y="6864726"/>
                </a:lnTo>
                <a:lnTo>
                  <a:pt x="1435414" y="6778879"/>
                </a:lnTo>
                <a:cubicBezTo>
                  <a:pt x="226066" y="5476104"/>
                  <a:pt x="-499346" y="3635393"/>
                  <a:pt x="406006" y="2093910"/>
                </a:cubicBezTo>
                <a:cubicBezTo>
                  <a:pt x="907547" y="1241972"/>
                  <a:pt x="1674986" y="564513"/>
                  <a:pt x="2559142" y="12448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8FDB624-B789-2347-83AB-09C7FDF23F4A}"/>
              </a:ext>
            </a:extLst>
          </p:cNvPr>
          <p:cNvSpPr>
            <a:spLocks noGrp="1"/>
          </p:cNvSpPr>
          <p:nvPr>
            <p:ph type="title"/>
          </p:nvPr>
        </p:nvSpPr>
        <p:spPr>
          <a:xfrm>
            <a:off x="7874928" y="1124998"/>
            <a:ext cx="3456122" cy="4589717"/>
          </a:xfrm>
        </p:spPr>
        <p:txBody>
          <a:bodyPr>
            <a:normAutofit/>
          </a:bodyPr>
          <a:lstStyle/>
          <a:p>
            <a:pPr algn="l"/>
            <a:r>
              <a:rPr lang="en-US" sz="2300" dirty="0"/>
              <a:t>This week, you are expected to read over the syllabus, and read the first assigned text for the semester: Rachel Green’s “Web Work– A History of Net Art.” These can all be found on the course schedule, on </a:t>
            </a:r>
            <a:r>
              <a:rPr lang="en-US" sz="2300" dirty="0" err="1"/>
              <a:t>Github</a:t>
            </a:r>
            <a:r>
              <a:rPr lang="en-US" sz="2300" dirty="0"/>
              <a:t>:</a:t>
            </a:r>
            <a:br>
              <a:rPr lang="en-US" sz="2300" dirty="0"/>
            </a:br>
            <a:r>
              <a:rPr lang="en-US" sz="2300" dirty="0">
                <a:solidFill>
                  <a:srgbClr val="FFC000"/>
                </a:solidFill>
                <a:hlinkClick r:id="rId2">
                  <a:extLst>
                    <a:ext uri="{A12FA001-AC4F-418D-AE19-62706E023703}">
                      <ahyp:hlinkClr xmlns:ahyp="http://schemas.microsoft.com/office/drawing/2018/hyperlinkcolor" val="tx"/>
                    </a:ext>
                  </a:extLst>
                </a:hlinkClick>
              </a:rPr>
              <a:t>https://github.com/IDEA-120/Course-Materials/blob/Spring2021/SCHEDULE.md</a:t>
            </a:r>
            <a:endParaRPr lang="en-US" sz="2300" dirty="0">
              <a:solidFill>
                <a:srgbClr val="FFC000"/>
              </a:solidFill>
            </a:endParaRPr>
          </a:p>
        </p:txBody>
      </p:sp>
      <p:sp>
        <p:nvSpPr>
          <p:cNvPr id="3" name="Content Placeholder 2">
            <a:extLst>
              <a:ext uri="{FF2B5EF4-FFF2-40B4-BE49-F238E27FC236}">
                <a16:creationId xmlns:a16="http://schemas.microsoft.com/office/drawing/2014/main" id="{C4090D1B-A297-5D42-A7CC-8A013D125754}"/>
              </a:ext>
            </a:extLst>
          </p:cNvPr>
          <p:cNvSpPr>
            <a:spLocks noGrp="1"/>
          </p:cNvSpPr>
          <p:nvPr>
            <p:ph idx="1"/>
          </p:nvPr>
        </p:nvSpPr>
        <p:spPr>
          <a:xfrm>
            <a:off x="798577" y="794042"/>
            <a:ext cx="5427137" cy="5248622"/>
          </a:xfrm>
        </p:spPr>
        <p:txBody>
          <a:bodyPr>
            <a:normAutofit/>
          </a:bodyPr>
          <a:lstStyle/>
          <a:p>
            <a:r>
              <a:rPr lang="en-US" sz="1600"/>
              <a:t>Take note of the following TERMS:</a:t>
            </a:r>
          </a:p>
          <a:p>
            <a:endParaRPr lang="en-US" sz="1600"/>
          </a:p>
          <a:p>
            <a:r>
              <a:rPr lang="en-US" sz="1600"/>
              <a:t>NET.ART</a:t>
            </a:r>
          </a:p>
          <a:p>
            <a:r>
              <a:rPr lang="en-US" sz="1600"/>
              <a:t>HTML</a:t>
            </a:r>
          </a:p>
          <a:p>
            <a:r>
              <a:rPr lang="en-US" sz="1600"/>
              <a:t>Rhizome (www.rhizome.org)</a:t>
            </a:r>
          </a:p>
          <a:p>
            <a:r>
              <a:rPr lang="en-US" sz="1600"/>
              <a:t>cyberfeminism</a:t>
            </a:r>
          </a:p>
          <a:p>
            <a:r>
              <a:rPr lang="en-US" sz="1600"/>
              <a:t>desktop</a:t>
            </a:r>
          </a:p>
          <a:p>
            <a:r>
              <a:rPr lang="en-US" sz="1600"/>
              <a:t>web browser</a:t>
            </a:r>
          </a:p>
          <a:p>
            <a:r>
              <a:rPr lang="en-US" sz="1600"/>
              <a:t>ASCII</a:t>
            </a:r>
          </a:p>
          <a:p>
            <a:r>
              <a:rPr lang="en-US" sz="1600"/>
              <a:t>bot</a:t>
            </a:r>
          </a:p>
          <a:p>
            <a:r>
              <a:rPr lang="en-US" sz="1600"/>
              <a:t>Hacktivism (or “tactical media”)</a:t>
            </a:r>
          </a:p>
        </p:txBody>
      </p:sp>
    </p:spTree>
    <p:extLst>
      <p:ext uri="{BB962C8B-B14F-4D97-AF65-F5344CB8AC3E}">
        <p14:creationId xmlns:p14="http://schemas.microsoft.com/office/powerpoint/2010/main" val="1065830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15E58-C48A-9B4F-B15D-08D224BFD2F1}"/>
              </a:ext>
            </a:extLst>
          </p:cNvPr>
          <p:cNvSpPr>
            <a:spLocks noGrp="1"/>
          </p:cNvSpPr>
          <p:nvPr>
            <p:ph type="title"/>
          </p:nvPr>
        </p:nvSpPr>
        <p:spPr/>
        <p:txBody>
          <a:bodyPr/>
          <a:lstStyle/>
          <a:p>
            <a:r>
              <a:rPr lang="en-US" dirty="0"/>
              <a:t>Vic </a:t>
            </a:r>
            <a:r>
              <a:rPr lang="en-US" dirty="0" err="1"/>
              <a:t>Cosic</a:t>
            </a:r>
            <a:endParaRPr lang="en-US" dirty="0"/>
          </a:p>
        </p:txBody>
      </p:sp>
      <p:sp>
        <p:nvSpPr>
          <p:cNvPr id="3" name="TextBox 2">
            <a:extLst>
              <a:ext uri="{FF2B5EF4-FFF2-40B4-BE49-F238E27FC236}">
                <a16:creationId xmlns:a16="http://schemas.microsoft.com/office/drawing/2014/main" id="{C325E816-09A3-1244-BD05-DF9CCC8D4A16}"/>
              </a:ext>
            </a:extLst>
          </p:cNvPr>
          <p:cNvSpPr txBox="1"/>
          <p:nvPr/>
        </p:nvSpPr>
        <p:spPr>
          <a:xfrm>
            <a:off x="858644" y="747132"/>
            <a:ext cx="2540183" cy="369332"/>
          </a:xfrm>
          <a:prstGeom prst="rect">
            <a:avLst/>
          </a:prstGeom>
          <a:noFill/>
        </p:spPr>
        <p:txBody>
          <a:bodyPr wrap="none" rtlCol="0">
            <a:spAutoFit/>
          </a:bodyPr>
          <a:lstStyle/>
          <a:p>
            <a:r>
              <a:rPr lang="en-US" dirty="0"/>
              <a:t>People to take note of:</a:t>
            </a:r>
          </a:p>
        </p:txBody>
      </p:sp>
      <p:sp>
        <p:nvSpPr>
          <p:cNvPr id="4" name="TextBox 3">
            <a:extLst>
              <a:ext uri="{FF2B5EF4-FFF2-40B4-BE49-F238E27FC236}">
                <a16:creationId xmlns:a16="http://schemas.microsoft.com/office/drawing/2014/main" id="{9FC40111-C978-724C-8D79-FFA0583686BE}"/>
              </a:ext>
            </a:extLst>
          </p:cNvPr>
          <p:cNvSpPr txBox="1"/>
          <p:nvPr/>
        </p:nvSpPr>
        <p:spPr>
          <a:xfrm>
            <a:off x="5977492" y="747132"/>
            <a:ext cx="5631366" cy="923330"/>
          </a:xfrm>
          <a:prstGeom prst="rect">
            <a:avLst/>
          </a:prstGeom>
          <a:noFill/>
        </p:spPr>
        <p:txBody>
          <a:bodyPr wrap="square" rtlCol="0">
            <a:spAutoFit/>
          </a:bodyPr>
          <a:lstStyle/>
          <a:p>
            <a:r>
              <a:rPr lang="en-US" dirty="0"/>
              <a:t>Slovenian net artist known for his ASCII film series (he rendered the porn film </a:t>
            </a:r>
            <a:r>
              <a:rPr lang="en-US" i="1" dirty="0"/>
              <a:t>Deep Throat </a:t>
            </a:r>
            <a:r>
              <a:rPr lang="en-US" dirty="0"/>
              <a:t>and Hitchcock’s </a:t>
            </a:r>
            <a:r>
              <a:rPr lang="en-US" i="1" dirty="0"/>
              <a:t>The Birds </a:t>
            </a:r>
            <a:r>
              <a:rPr lang="en-US" dirty="0"/>
              <a:t>into ASCII characters)</a:t>
            </a:r>
          </a:p>
        </p:txBody>
      </p:sp>
      <p:pic>
        <p:nvPicPr>
          <p:cNvPr id="5" name="The Birds" descr="The Birds">
            <a:hlinkClick r:id="" action="ppaction://media"/>
            <a:extLst>
              <a:ext uri="{FF2B5EF4-FFF2-40B4-BE49-F238E27FC236}">
                <a16:creationId xmlns:a16="http://schemas.microsoft.com/office/drawing/2014/main" id="{9B421F5B-1C4C-B84B-90D9-5795B1B58DB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676440" y="1830967"/>
            <a:ext cx="5932418" cy="4279901"/>
          </a:xfrm>
          <a:prstGeom prst="rect">
            <a:avLst/>
          </a:prstGeom>
        </p:spPr>
      </p:pic>
    </p:spTree>
    <p:extLst>
      <p:ext uri="{BB962C8B-B14F-4D97-AF65-F5344CB8AC3E}">
        <p14:creationId xmlns:p14="http://schemas.microsoft.com/office/powerpoint/2010/main" val="2895071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41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15E58-C48A-9B4F-B15D-08D224BFD2F1}"/>
              </a:ext>
            </a:extLst>
          </p:cNvPr>
          <p:cNvSpPr>
            <a:spLocks noGrp="1"/>
          </p:cNvSpPr>
          <p:nvPr>
            <p:ph type="title"/>
          </p:nvPr>
        </p:nvSpPr>
        <p:spPr/>
        <p:txBody>
          <a:bodyPr>
            <a:normAutofit fontScale="90000"/>
          </a:bodyPr>
          <a:lstStyle/>
          <a:p>
            <a:r>
              <a:rPr lang="en-US" b="1" dirty="0"/>
              <a:t>JODI</a:t>
            </a:r>
            <a:br>
              <a:rPr lang="en-US" dirty="0"/>
            </a:br>
            <a:r>
              <a:rPr lang="en-US" dirty="0"/>
              <a:t>(Dirk </a:t>
            </a:r>
            <a:r>
              <a:rPr lang="en-US" dirty="0" err="1"/>
              <a:t>Paesmans</a:t>
            </a:r>
            <a:r>
              <a:rPr lang="en-US" dirty="0"/>
              <a:t> and Joan Heemskerk)</a:t>
            </a:r>
          </a:p>
        </p:txBody>
      </p:sp>
      <p:sp>
        <p:nvSpPr>
          <p:cNvPr id="3" name="TextBox 2">
            <a:extLst>
              <a:ext uri="{FF2B5EF4-FFF2-40B4-BE49-F238E27FC236}">
                <a16:creationId xmlns:a16="http://schemas.microsoft.com/office/drawing/2014/main" id="{C325E816-09A3-1244-BD05-DF9CCC8D4A16}"/>
              </a:ext>
            </a:extLst>
          </p:cNvPr>
          <p:cNvSpPr txBox="1"/>
          <p:nvPr/>
        </p:nvSpPr>
        <p:spPr>
          <a:xfrm>
            <a:off x="858644" y="747132"/>
            <a:ext cx="2540183" cy="369332"/>
          </a:xfrm>
          <a:prstGeom prst="rect">
            <a:avLst/>
          </a:prstGeom>
          <a:noFill/>
        </p:spPr>
        <p:txBody>
          <a:bodyPr wrap="none" rtlCol="0">
            <a:spAutoFit/>
          </a:bodyPr>
          <a:lstStyle/>
          <a:p>
            <a:r>
              <a:rPr lang="en-US" dirty="0"/>
              <a:t>People to take note of:</a:t>
            </a:r>
          </a:p>
        </p:txBody>
      </p:sp>
      <p:sp>
        <p:nvSpPr>
          <p:cNvPr id="4" name="TextBox 3">
            <a:extLst>
              <a:ext uri="{FF2B5EF4-FFF2-40B4-BE49-F238E27FC236}">
                <a16:creationId xmlns:a16="http://schemas.microsoft.com/office/drawing/2014/main" id="{9FC40111-C978-724C-8D79-FFA0583686BE}"/>
              </a:ext>
            </a:extLst>
          </p:cNvPr>
          <p:cNvSpPr txBox="1"/>
          <p:nvPr/>
        </p:nvSpPr>
        <p:spPr>
          <a:xfrm>
            <a:off x="5568175" y="747132"/>
            <a:ext cx="5631366" cy="1754326"/>
          </a:xfrm>
          <a:prstGeom prst="rect">
            <a:avLst/>
          </a:prstGeom>
          <a:noFill/>
        </p:spPr>
        <p:txBody>
          <a:bodyPr wrap="square" rtlCol="0">
            <a:spAutoFit/>
          </a:bodyPr>
          <a:lstStyle/>
          <a:p>
            <a:r>
              <a:rPr lang="en-US" dirty="0"/>
              <a:t>The artist duo JODI creates work that often exposes the programming or remixes the familiar icons and symbols of the internet to make them strange and unfamiliar. It formed a "punk" protest of software capitalism and the immense amount of money invested in internet and application development.</a:t>
            </a:r>
          </a:p>
        </p:txBody>
      </p:sp>
      <p:pic>
        <p:nvPicPr>
          <p:cNvPr id="7" name="Picture 6" descr="A screenshot of a computer&#10;&#10;Description automatically generated with medium confidence">
            <a:extLst>
              <a:ext uri="{FF2B5EF4-FFF2-40B4-BE49-F238E27FC236}">
                <a16:creationId xmlns:a16="http://schemas.microsoft.com/office/drawing/2014/main" id="{D83A44D6-3FF4-8242-8DAC-4DC9B8AE1777}"/>
              </a:ext>
            </a:extLst>
          </p:cNvPr>
          <p:cNvPicPr>
            <a:picLocks noChangeAspect="1"/>
          </p:cNvPicPr>
          <p:nvPr/>
        </p:nvPicPr>
        <p:blipFill>
          <a:blip r:embed="rId2"/>
          <a:stretch>
            <a:fillRect/>
          </a:stretch>
        </p:blipFill>
        <p:spPr>
          <a:xfrm>
            <a:off x="5568175" y="2597347"/>
            <a:ext cx="5631366" cy="3518392"/>
          </a:xfrm>
          <a:prstGeom prst="rect">
            <a:avLst/>
          </a:prstGeom>
        </p:spPr>
      </p:pic>
      <p:sp>
        <p:nvSpPr>
          <p:cNvPr id="8" name="TextBox 7">
            <a:extLst>
              <a:ext uri="{FF2B5EF4-FFF2-40B4-BE49-F238E27FC236}">
                <a16:creationId xmlns:a16="http://schemas.microsoft.com/office/drawing/2014/main" id="{43694B09-B73F-E745-AE9D-8DBEBAA9CCE6}"/>
              </a:ext>
            </a:extLst>
          </p:cNvPr>
          <p:cNvSpPr txBox="1"/>
          <p:nvPr/>
        </p:nvSpPr>
        <p:spPr>
          <a:xfrm>
            <a:off x="7009058" y="6223772"/>
            <a:ext cx="2749599" cy="369332"/>
          </a:xfrm>
          <a:prstGeom prst="rect">
            <a:avLst/>
          </a:prstGeom>
          <a:noFill/>
        </p:spPr>
        <p:txBody>
          <a:bodyPr wrap="none" rtlCol="0">
            <a:spAutoFit/>
          </a:bodyPr>
          <a:lstStyle/>
          <a:p>
            <a:r>
              <a:rPr lang="en-US" dirty="0"/>
              <a:t>JODI, </a:t>
            </a:r>
            <a:r>
              <a:rPr lang="en-US" i="1" dirty="0"/>
              <a:t>OSS</a:t>
            </a:r>
            <a:r>
              <a:rPr lang="en-US" dirty="0"/>
              <a:t>, 2000, website</a:t>
            </a:r>
          </a:p>
        </p:txBody>
      </p:sp>
    </p:spTree>
    <p:extLst>
      <p:ext uri="{BB962C8B-B14F-4D97-AF65-F5344CB8AC3E}">
        <p14:creationId xmlns:p14="http://schemas.microsoft.com/office/powerpoint/2010/main" val="1713346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15E58-C48A-9B4F-B15D-08D224BFD2F1}"/>
              </a:ext>
            </a:extLst>
          </p:cNvPr>
          <p:cNvSpPr>
            <a:spLocks noGrp="1"/>
          </p:cNvSpPr>
          <p:nvPr>
            <p:ph type="title"/>
          </p:nvPr>
        </p:nvSpPr>
        <p:spPr/>
        <p:txBody>
          <a:bodyPr>
            <a:normAutofit fontScale="90000"/>
          </a:bodyPr>
          <a:lstStyle/>
          <a:p>
            <a:r>
              <a:rPr lang="en-US" b="1" dirty="0"/>
              <a:t>Paul </a:t>
            </a:r>
            <a:r>
              <a:rPr lang="en-US" b="1" dirty="0" err="1"/>
              <a:t>Garrin</a:t>
            </a:r>
            <a:r>
              <a:rPr lang="en-US" b="1" dirty="0"/>
              <a:t>, </a:t>
            </a:r>
            <a:r>
              <a:rPr lang="en-US" b="1" i="1" dirty="0" err="1"/>
              <a:t>Name.Space</a:t>
            </a:r>
            <a:r>
              <a:rPr lang="en-US" b="1" i="1" dirty="0"/>
              <a:t>,</a:t>
            </a:r>
            <a:br>
              <a:rPr lang="en-US" b="1" i="1" dirty="0"/>
            </a:br>
            <a:r>
              <a:rPr lang="en-US" b="1" dirty="0"/>
              <a:t>1991</a:t>
            </a:r>
            <a:br>
              <a:rPr lang="en-US" b="1" i="1" dirty="0"/>
            </a:br>
            <a:endParaRPr lang="en-US" i="1" dirty="0"/>
          </a:p>
        </p:txBody>
      </p:sp>
      <p:sp>
        <p:nvSpPr>
          <p:cNvPr id="3" name="TextBox 2">
            <a:extLst>
              <a:ext uri="{FF2B5EF4-FFF2-40B4-BE49-F238E27FC236}">
                <a16:creationId xmlns:a16="http://schemas.microsoft.com/office/drawing/2014/main" id="{C325E816-09A3-1244-BD05-DF9CCC8D4A16}"/>
              </a:ext>
            </a:extLst>
          </p:cNvPr>
          <p:cNvSpPr txBox="1"/>
          <p:nvPr/>
        </p:nvSpPr>
        <p:spPr>
          <a:xfrm>
            <a:off x="858644" y="747132"/>
            <a:ext cx="2766976" cy="369332"/>
          </a:xfrm>
          <a:prstGeom prst="rect">
            <a:avLst/>
          </a:prstGeom>
          <a:noFill/>
        </p:spPr>
        <p:txBody>
          <a:bodyPr wrap="none" rtlCol="0">
            <a:spAutoFit/>
          </a:bodyPr>
          <a:lstStyle/>
          <a:p>
            <a:r>
              <a:rPr lang="en-US" dirty="0"/>
              <a:t>Artworks to take note of:</a:t>
            </a:r>
          </a:p>
        </p:txBody>
      </p:sp>
      <p:sp>
        <p:nvSpPr>
          <p:cNvPr id="4" name="TextBox 3">
            <a:extLst>
              <a:ext uri="{FF2B5EF4-FFF2-40B4-BE49-F238E27FC236}">
                <a16:creationId xmlns:a16="http://schemas.microsoft.com/office/drawing/2014/main" id="{9FC40111-C978-724C-8D79-FFA0583686BE}"/>
              </a:ext>
            </a:extLst>
          </p:cNvPr>
          <p:cNvSpPr txBox="1"/>
          <p:nvPr/>
        </p:nvSpPr>
        <p:spPr>
          <a:xfrm>
            <a:off x="5568175" y="747132"/>
            <a:ext cx="5631366" cy="1754326"/>
          </a:xfrm>
          <a:prstGeom prst="rect">
            <a:avLst/>
          </a:prstGeom>
          <a:noFill/>
        </p:spPr>
        <p:txBody>
          <a:bodyPr wrap="square" rtlCol="0">
            <a:spAutoFit/>
          </a:bodyPr>
          <a:lstStyle/>
          <a:p>
            <a:r>
              <a:rPr lang="en-US" dirty="0"/>
              <a:t>The logic of </a:t>
            </a:r>
            <a:r>
              <a:rPr lang="en-US" dirty="0" err="1"/>
              <a:t>Name.Space</a:t>
            </a:r>
            <a:r>
              <a:rPr lang="en-US" dirty="0"/>
              <a:t> was that if there were a more expansive set of names for websites, it would be more difficult for corporations or individuals to monopolize Web addresses. (keep in mind, the URL choices were fewer at this point; .com, </a:t>
            </a:r>
            <a:r>
              <a:rPr lang="en-US" dirty="0" err="1"/>
              <a:t>.net</a:t>
            </a:r>
            <a:r>
              <a:rPr lang="en-US" dirty="0"/>
              <a:t>, .</a:t>
            </a:r>
            <a:r>
              <a:rPr lang="en-US" dirty="0" err="1"/>
              <a:t>co.uk</a:t>
            </a:r>
            <a:r>
              <a:rPr lang="en-US" dirty="0"/>
              <a:t>, .</a:t>
            </a:r>
            <a:r>
              <a:rPr lang="en-US" dirty="0" err="1"/>
              <a:t>edu</a:t>
            </a:r>
            <a:r>
              <a:rPr lang="en-US" dirty="0"/>
              <a:t>, etc.)</a:t>
            </a:r>
          </a:p>
        </p:txBody>
      </p:sp>
      <p:pic>
        <p:nvPicPr>
          <p:cNvPr id="6" name="Picture 5" descr="Logo&#10;&#10;Description automatically generated">
            <a:extLst>
              <a:ext uri="{FF2B5EF4-FFF2-40B4-BE49-F238E27FC236}">
                <a16:creationId xmlns:a16="http://schemas.microsoft.com/office/drawing/2014/main" id="{ADEEA616-7314-BD40-9BF7-BA1176A0D14C}"/>
              </a:ext>
            </a:extLst>
          </p:cNvPr>
          <p:cNvPicPr>
            <a:picLocks noChangeAspect="1"/>
          </p:cNvPicPr>
          <p:nvPr/>
        </p:nvPicPr>
        <p:blipFill>
          <a:blip r:embed="rId2"/>
          <a:stretch>
            <a:fillRect/>
          </a:stretch>
        </p:blipFill>
        <p:spPr>
          <a:xfrm>
            <a:off x="5568175" y="2673484"/>
            <a:ext cx="4048125" cy="3765698"/>
          </a:xfrm>
          <a:prstGeom prst="rect">
            <a:avLst/>
          </a:prstGeom>
        </p:spPr>
      </p:pic>
    </p:spTree>
    <p:extLst>
      <p:ext uri="{BB962C8B-B14F-4D97-AF65-F5344CB8AC3E}">
        <p14:creationId xmlns:p14="http://schemas.microsoft.com/office/powerpoint/2010/main" val="1261857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15E58-C48A-9B4F-B15D-08D224BFD2F1}"/>
              </a:ext>
            </a:extLst>
          </p:cNvPr>
          <p:cNvSpPr>
            <a:spLocks noGrp="1"/>
          </p:cNvSpPr>
          <p:nvPr>
            <p:ph type="title"/>
          </p:nvPr>
        </p:nvSpPr>
        <p:spPr/>
        <p:txBody>
          <a:bodyPr>
            <a:normAutofit/>
          </a:bodyPr>
          <a:lstStyle/>
          <a:p>
            <a:r>
              <a:rPr lang="en-US" sz="2400" b="1" dirty="0" err="1"/>
              <a:t>Olia</a:t>
            </a:r>
            <a:r>
              <a:rPr lang="en-US" sz="2400" b="1" dirty="0"/>
              <a:t> </a:t>
            </a:r>
            <a:r>
              <a:rPr lang="en-US" sz="2400" b="1" dirty="0" err="1"/>
              <a:t>Lialina</a:t>
            </a:r>
            <a:r>
              <a:rPr lang="en-US" sz="2400" b="1" dirty="0"/>
              <a:t>, </a:t>
            </a:r>
            <a:r>
              <a:rPr lang="en-US" sz="2400" b="1" i="1" dirty="0"/>
              <a:t>My Boyfriend Came Back From the War, </a:t>
            </a:r>
            <a:r>
              <a:rPr lang="en-US" sz="2400" b="1" dirty="0"/>
              <a:t>1996</a:t>
            </a:r>
            <a:br>
              <a:rPr lang="en-US" sz="2400" b="1" i="1" dirty="0"/>
            </a:br>
            <a:r>
              <a:rPr lang="en-US" sz="2400" b="1" i="1" dirty="0">
                <a:hlinkClick r:id="rId2"/>
              </a:rPr>
              <a:t>https://anthology.rhizome.org/my-boyfriend-came-back-from-the-war</a:t>
            </a:r>
            <a:endParaRPr lang="en-US" sz="2400" i="1" dirty="0"/>
          </a:p>
        </p:txBody>
      </p:sp>
      <p:sp>
        <p:nvSpPr>
          <p:cNvPr id="3" name="TextBox 2">
            <a:extLst>
              <a:ext uri="{FF2B5EF4-FFF2-40B4-BE49-F238E27FC236}">
                <a16:creationId xmlns:a16="http://schemas.microsoft.com/office/drawing/2014/main" id="{C325E816-09A3-1244-BD05-DF9CCC8D4A16}"/>
              </a:ext>
            </a:extLst>
          </p:cNvPr>
          <p:cNvSpPr txBox="1"/>
          <p:nvPr/>
        </p:nvSpPr>
        <p:spPr>
          <a:xfrm>
            <a:off x="858644" y="747132"/>
            <a:ext cx="2766976" cy="369332"/>
          </a:xfrm>
          <a:prstGeom prst="rect">
            <a:avLst/>
          </a:prstGeom>
          <a:noFill/>
        </p:spPr>
        <p:txBody>
          <a:bodyPr wrap="none" rtlCol="0">
            <a:spAutoFit/>
          </a:bodyPr>
          <a:lstStyle/>
          <a:p>
            <a:r>
              <a:rPr lang="en-US" dirty="0"/>
              <a:t>Artworks to take note of:</a:t>
            </a:r>
          </a:p>
        </p:txBody>
      </p:sp>
      <p:sp>
        <p:nvSpPr>
          <p:cNvPr id="4" name="TextBox 3">
            <a:extLst>
              <a:ext uri="{FF2B5EF4-FFF2-40B4-BE49-F238E27FC236}">
                <a16:creationId xmlns:a16="http://schemas.microsoft.com/office/drawing/2014/main" id="{9FC40111-C978-724C-8D79-FFA0583686BE}"/>
              </a:ext>
            </a:extLst>
          </p:cNvPr>
          <p:cNvSpPr txBox="1"/>
          <p:nvPr/>
        </p:nvSpPr>
        <p:spPr>
          <a:xfrm>
            <a:off x="5568175" y="747132"/>
            <a:ext cx="5631366" cy="1754326"/>
          </a:xfrm>
          <a:prstGeom prst="rect">
            <a:avLst/>
          </a:prstGeom>
          <a:noFill/>
        </p:spPr>
        <p:txBody>
          <a:bodyPr wrap="square" rtlCol="0">
            <a:spAutoFit/>
          </a:bodyPr>
          <a:lstStyle/>
          <a:p>
            <a:r>
              <a:rPr lang="en-US" dirty="0"/>
              <a:t>A filmic narrative of romance. It makes extensive use of "frame" programming, allowing users to populate their screens with frames subdividing into more frames, creating new combinations of text and images. It reimagines film space, but gives the "montage" control to the viewer.</a:t>
            </a:r>
          </a:p>
        </p:txBody>
      </p:sp>
      <p:pic>
        <p:nvPicPr>
          <p:cNvPr id="6" name="Picture 5" descr="Graphical user interface, application&#10;&#10;Description automatically generated">
            <a:extLst>
              <a:ext uri="{FF2B5EF4-FFF2-40B4-BE49-F238E27FC236}">
                <a16:creationId xmlns:a16="http://schemas.microsoft.com/office/drawing/2014/main" id="{C68AAC83-38FD-5448-A6FD-9BC14BEF2062}"/>
              </a:ext>
            </a:extLst>
          </p:cNvPr>
          <p:cNvPicPr>
            <a:picLocks noChangeAspect="1"/>
          </p:cNvPicPr>
          <p:nvPr/>
        </p:nvPicPr>
        <p:blipFill>
          <a:blip r:embed="rId3"/>
          <a:stretch>
            <a:fillRect/>
          </a:stretch>
        </p:blipFill>
        <p:spPr>
          <a:xfrm>
            <a:off x="5568175" y="2502465"/>
            <a:ext cx="5305112" cy="3983255"/>
          </a:xfrm>
          <a:prstGeom prst="rect">
            <a:avLst/>
          </a:prstGeom>
        </p:spPr>
      </p:pic>
    </p:spTree>
    <p:extLst>
      <p:ext uri="{BB962C8B-B14F-4D97-AF65-F5344CB8AC3E}">
        <p14:creationId xmlns:p14="http://schemas.microsoft.com/office/powerpoint/2010/main" val="1125002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15E58-C48A-9B4F-B15D-08D224BFD2F1}"/>
              </a:ext>
            </a:extLst>
          </p:cNvPr>
          <p:cNvSpPr>
            <a:spLocks noGrp="1"/>
          </p:cNvSpPr>
          <p:nvPr>
            <p:ph type="title"/>
          </p:nvPr>
        </p:nvSpPr>
        <p:spPr/>
        <p:txBody>
          <a:bodyPr>
            <a:normAutofit/>
          </a:bodyPr>
          <a:lstStyle/>
          <a:p>
            <a:r>
              <a:rPr lang="en-US" sz="2400" b="1" dirty="0"/>
              <a:t>Desktop Is (1997)</a:t>
            </a:r>
            <a:br>
              <a:rPr lang="en-US" sz="2400" b="1" dirty="0"/>
            </a:br>
            <a:r>
              <a:rPr lang="en-US" sz="2400" b="1" dirty="0">
                <a:hlinkClick r:id="rId2"/>
              </a:rPr>
              <a:t>https://archive.nytimes.com/www.nytimes.com/library/cyber/mirapaul/121897mirapaul.html</a:t>
            </a:r>
            <a:endParaRPr lang="en-US" sz="2400" i="1" dirty="0"/>
          </a:p>
        </p:txBody>
      </p:sp>
      <p:sp>
        <p:nvSpPr>
          <p:cNvPr id="3" name="TextBox 2">
            <a:extLst>
              <a:ext uri="{FF2B5EF4-FFF2-40B4-BE49-F238E27FC236}">
                <a16:creationId xmlns:a16="http://schemas.microsoft.com/office/drawing/2014/main" id="{C325E816-09A3-1244-BD05-DF9CCC8D4A16}"/>
              </a:ext>
            </a:extLst>
          </p:cNvPr>
          <p:cNvSpPr txBox="1"/>
          <p:nvPr/>
        </p:nvSpPr>
        <p:spPr>
          <a:xfrm>
            <a:off x="858644" y="747132"/>
            <a:ext cx="2766976" cy="369332"/>
          </a:xfrm>
          <a:prstGeom prst="rect">
            <a:avLst/>
          </a:prstGeom>
          <a:noFill/>
        </p:spPr>
        <p:txBody>
          <a:bodyPr wrap="none" rtlCol="0">
            <a:spAutoFit/>
          </a:bodyPr>
          <a:lstStyle/>
          <a:p>
            <a:r>
              <a:rPr lang="en-US" dirty="0"/>
              <a:t>Artworks to take note of:</a:t>
            </a:r>
          </a:p>
        </p:txBody>
      </p:sp>
      <p:sp>
        <p:nvSpPr>
          <p:cNvPr id="4" name="TextBox 3">
            <a:extLst>
              <a:ext uri="{FF2B5EF4-FFF2-40B4-BE49-F238E27FC236}">
                <a16:creationId xmlns:a16="http://schemas.microsoft.com/office/drawing/2014/main" id="{9FC40111-C978-724C-8D79-FFA0583686BE}"/>
              </a:ext>
            </a:extLst>
          </p:cNvPr>
          <p:cNvSpPr txBox="1"/>
          <p:nvPr/>
        </p:nvSpPr>
        <p:spPr>
          <a:xfrm>
            <a:off x="5568175" y="747132"/>
            <a:ext cx="5631366" cy="1477328"/>
          </a:xfrm>
          <a:prstGeom prst="rect">
            <a:avLst/>
          </a:prstGeom>
          <a:noFill/>
        </p:spPr>
        <p:txBody>
          <a:bodyPr wrap="square" rtlCol="0">
            <a:spAutoFit/>
          </a:bodyPr>
          <a:lstStyle/>
          <a:p>
            <a:r>
              <a:rPr lang="en-US" dirty="0"/>
              <a:t>Art show in which participants submitted screen shots of their CPU's desktop. Alexei Shulgin, the curator, reasoned that the desktop is a psychological space that performs as the user's "friend," through work and play.</a:t>
            </a:r>
          </a:p>
        </p:txBody>
      </p:sp>
      <p:pic>
        <p:nvPicPr>
          <p:cNvPr id="6" name="Picture 5" descr="A picture containing text&#10;&#10;Description automatically generated">
            <a:extLst>
              <a:ext uri="{FF2B5EF4-FFF2-40B4-BE49-F238E27FC236}">
                <a16:creationId xmlns:a16="http://schemas.microsoft.com/office/drawing/2014/main" id="{AF3F6BBB-3071-6C42-9F2E-52574CFDEDF5}"/>
              </a:ext>
            </a:extLst>
          </p:cNvPr>
          <p:cNvPicPr>
            <a:picLocks noChangeAspect="1"/>
          </p:cNvPicPr>
          <p:nvPr/>
        </p:nvPicPr>
        <p:blipFill>
          <a:blip r:embed="rId3"/>
          <a:stretch>
            <a:fillRect/>
          </a:stretch>
        </p:blipFill>
        <p:spPr>
          <a:xfrm>
            <a:off x="5568174" y="2349925"/>
            <a:ext cx="5631367" cy="4223525"/>
          </a:xfrm>
          <a:prstGeom prst="rect">
            <a:avLst/>
          </a:prstGeom>
        </p:spPr>
      </p:pic>
    </p:spTree>
    <p:extLst>
      <p:ext uri="{BB962C8B-B14F-4D97-AF65-F5344CB8AC3E}">
        <p14:creationId xmlns:p14="http://schemas.microsoft.com/office/powerpoint/2010/main" val="27599567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15E58-C48A-9B4F-B15D-08D224BFD2F1}"/>
              </a:ext>
            </a:extLst>
          </p:cNvPr>
          <p:cNvSpPr>
            <a:spLocks noGrp="1"/>
          </p:cNvSpPr>
          <p:nvPr>
            <p:ph type="title"/>
          </p:nvPr>
        </p:nvSpPr>
        <p:spPr/>
        <p:txBody>
          <a:bodyPr>
            <a:normAutofit/>
          </a:bodyPr>
          <a:lstStyle/>
          <a:p>
            <a:r>
              <a:rPr lang="en-US" sz="2400" b="1" dirty="0"/>
              <a:t>I/O/D, </a:t>
            </a:r>
            <a:br>
              <a:rPr lang="en-US" sz="2400" b="1" dirty="0"/>
            </a:br>
            <a:r>
              <a:rPr lang="en-US" sz="2400" b="1" i="1" dirty="0"/>
              <a:t>Web Stalker </a:t>
            </a:r>
            <a:r>
              <a:rPr lang="en-US" sz="2400" b="1" dirty="0"/>
              <a:t>(1997)</a:t>
            </a:r>
            <a:br>
              <a:rPr lang="en-US" sz="2400" b="1" dirty="0"/>
            </a:br>
            <a:r>
              <a:rPr lang="en-US" sz="2400" b="1" dirty="0">
                <a:hlinkClick r:id="rId2"/>
              </a:rPr>
              <a:t>https://v2.nl/archive/works/the-web-stalker</a:t>
            </a:r>
            <a:endParaRPr lang="en-US" sz="2400" i="1" dirty="0"/>
          </a:p>
        </p:txBody>
      </p:sp>
      <p:sp>
        <p:nvSpPr>
          <p:cNvPr id="3" name="TextBox 2">
            <a:extLst>
              <a:ext uri="{FF2B5EF4-FFF2-40B4-BE49-F238E27FC236}">
                <a16:creationId xmlns:a16="http://schemas.microsoft.com/office/drawing/2014/main" id="{C325E816-09A3-1244-BD05-DF9CCC8D4A16}"/>
              </a:ext>
            </a:extLst>
          </p:cNvPr>
          <p:cNvSpPr txBox="1"/>
          <p:nvPr/>
        </p:nvSpPr>
        <p:spPr>
          <a:xfrm>
            <a:off x="858644" y="747132"/>
            <a:ext cx="2766976" cy="369332"/>
          </a:xfrm>
          <a:prstGeom prst="rect">
            <a:avLst/>
          </a:prstGeom>
          <a:noFill/>
        </p:spPr>
        <p:txBody>
          <a:bodyPr wrap="none" rtlCol="0">
            <a:spAutoFit/>
          </a:bodyPr>
          <a:lstStyle/>
          <a:p>
            <a:r>
              <a:rPr lang="en-US" dirty="0"/>
              <a:t>Artworks to take note of:</a:t>
            </a:r>
          </a:p>
        </p:txBody>
      </p:sp>
      <p:sp>
        <p:nvSpPr>
          <p:cNvPr id="4" name="TextBox 3">
            <a:extLst>
              <a:ext uri="{FF2B5EF4-FFF2-40B4-BE49-F238E27FC236}">
                <a16:creationId xmlns:a16="http://schemas.microsoft.com/office/drawing/2014/main" id="{9FC40111-C978-724C-8D79-FFA0583686BE}"/>
              </a:ext>
            </a:extLst>
          </p:cNvPr>
          <p:cNvSpPr txBox="1"/>
          <p:nvPr/>
        </p:nvSpPr>
        <p:spPr>
          <a:xfrm>
            <a:off x="5568175" y="747132"/>
            <a:ext cx="5631366" cy="923330"/>
          </a:xfrm>
          <a:prstGeom prst="rect">
            <a:avLst/>
          </a:prstGeom>
          <a:noFill/>
        </p:spPr>
        <p:txBody>
          <a:bodyPr wrap="square" rtlCol="0">
            <a:spAutoFit/>
          </a:bodyPr>
          <a:lstStyle/>
          <a:p>
            <a:r>
              <a:rPr lang="en-US" dirty="0"/>
              <a:t>Alternative web browser that, instead of showing the web page as intended, would instead show all of the external links from any given HTML page.</a:t>
            </a:r>
          </a:p>
        </p:txBody>
      </p:sp>
      <p:pic>
        <p:nvPicPr>
          <p:cNvPr id="6" name="Picture 5" descr="Diagram&#10;&#10;Description automatically generated">
            <a:extLst>
              <a:ext uri="{FF2B5EF4-FFF2-40B4-BE49-F238E27FC236}">
                <a16:creationId xmlns:a16="http://schemas.microsoft.com/office/drawing/2014/main" id="{CF5218CD-D0BD-1F4D-854C-76E9F9407A4F}"/>
              </a:ext>
            </a:extLst>
          </p:cNvPr>
          <p:cNvPicPr>
            <a:picLocks noChangeAspect="1"/>
          </p:cNvPicPr>
          <p:nvPr/>
        </p:nvPicPr>
        <p:blipFill>
          <a:blip r:embed="rId3"/>
          <a:stretch>
            <a:fillRect/>
          </a:stretch>
        </p:blipFill>
        <p:spPr>
          <a:xfrm>
            <a:off x="5672002" y="1892864"/>
            <a:ext cx="5631366" cy="4218004"/>
          </a:xfrm>
          <a:prstGeom prst="rect">
            <a:avLst/>
          </a:prstGeom>
        </p:spPr>
      </p:pic>
    </p:spTree>
    <p:extLst>
      <p:ext uri="{BB962C8B-B14F-4D97-AF65-F5344CB8AC3E}">
        <p14:creationId xmlns:p14="http://schemas.microsoft.com/office/powerpoint/2010/main" val="3076212478"/>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docProps/app.xml><?xml version="1.0" encoding="utf-8"?>
<Properties xmlns="http://schemas.openxmlformats.org/officeDocument/2006/extended-properties" xmlns:vt="http://schemas.openxmlformats.org/officeDocument/2006/docPropsVTypes">
  <TotalTime>4</TotalTime>
  <Words>623</Words>
  <Application>Microsoft Macintosh PowerPoint</Application>
  <PresentationFormat>Widescreen</PresentationFormat>
  <Paragraphs>39</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Calibri Light</vt:lpstr>
      <vt:lpstr>Rockwell</vt:lpstr>
      <vt:lpstr>Wingdings</vt:lpstr>
      <vt:lpstr>Atlas</vt:lpstr>
      <vt:lpstr>IDEA 120: Week 1</vt:lpstr>
      <vt:lpstr>Welcome to IDEAS 120: Digital Practices in Design and Art!</vt:lpstr>
      <vt:lpstr>This week, you are expected to read over the syllabus, and read the first assigned text for the semester: Rachel Green’s “Web Work– A History of Net Art.” These can all be found on the course schedule, on Github: https://github.com/IDEA-120/Course-Materials/blob/Spring2021/SCHEDULE.md</vt:lpstr>
      <vt:lpstr>Vic Cosic</vt:lpstr>
      <vt:lpstr>JODI (Dirk Paesmans and Joan Heemskerk)</vt:lpstr>
      <vt:lpstr>Paul Garrin, Name.Space, 1991 </vt:lpstr>
      <vt:lpstr>Olia Lialina, My Boyfriend Came Back From the War, 1996 https://anthology.rhizome.org/my-boyfriend-came-back-from-the-war</vt:lpstr>
      <vt:lpstr>Desktop Is (1997) https://archive.nytimes.com/www.nytimes.com/library/cyber/mirapaul/121897mirapaul.html</vt:lpstr>
      <vt:lpstr>I/O/D,  Web Stalker (1997) https://v2.nl/archive/works/the-web-stalker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IDEA 120: Week 1</dc:title>
  <dc:creator>Funk, Tiffany Ann</dc:creator>
  <cp:lastModifiedBy>Funk, Tiffany Ann</cp:lastModifiedBy>
  <cp:revision>2</cp:revision>
  <dcterms:created xsi:type="dcterms:W3CDTF">2021-01-11T02:06:29Z</dcterms:created>
  <dcterms:modified xsi:type="dcterms:W3CDTF">2021-01-11T02:11:27Z</dcterms:modified>
</cp:coreProperties>
</file>

<file path=docProps/thumbnail.jpeg>
</file>